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65" r:id="rId2"/>
    <p:sldId id="309" r:id="rId3"/>
    <p:sldId id="256" r:id="rId4"/>
    <p:sldId id="308" r:id="rId5"/>
    <p:sldId id="301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6" r:id="rId14"/>
    <p:sldId id="297" r:id="rId15"/>
    <p:sldId id="298" r:id="rId16"/>
    <p:sldId id="267" r:id="rId17"/>
    <p:sldId id="286" r:id="rId18"/>
    <p:sldId id="268" r:id="rId19"/>
    <p:sldId id="269" r:id="rId20"/>
    <p:sldId id="270" r:id="rId21"/>
    <p:sldId id="304" r:id="rId22"/>
    <p:sldId id="287" r:id="rId23"/>
    <p:sldId id="296" r:id="rId24"/>
    <p:sldId id="285" r:id="rId25"/>
    <p:sldId id="274" r:id="rId26"/>
    <p:sldId id="275" r:id="rId27"/>
    <p:sldId id="276" r:id="rId28"/>
    <p:sldId id="277" r:id="rId29"/>
    <p:sldId id="307" r:id="rId30"/>
    <p:sldId id="273" r:id="rId31"/>
    <p:sldId id="306" r:id="rId32"/>
    <p:sldId id="302" r:id="rId33"/>
    <p:sldId id="303" r:id="rId34"/>
    <p:sldId id="278" r:id="rId35"/>
    <p:sldId id="279" r:id="rId36"/>
    <p:sldId id="280" r:id="rId37"/>
    <p:sldId id="281" r:id="rId38"/>
    <p:sldId id="282" r:id="rId3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FBE44-2499-4149-A319-FE679596ECC4}" type="datetimeFigureOut">
              <a:rPr lang="it-IT" smtClean="0"/>
              <a:pPr/>
              <a:t>10/06/2016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1158F-8931-4533-9C34-521D736C8A4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C1158F-8931-4533-9C34-521D736C8A40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10/06/2016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10/06/2016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Giangiacomo GERLA (Salerno), Sistemi di riscrittura contro calcoli numerici</a:t>
            </a: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itolo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600976" cy="32432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900" b="1" dirty="0" smtClean="0">
                <a:solidFill>
                  <a:schemeClr val="tx2">
                    <a:lumMod val="75000"/>
                  </a:schemeClr>
                </a:solidFill>
              </a:rPr>
              <a:t>EDUCARE ALLA RAZIONALITA’ </a:t>
            </a:r>
            <a:br>
              <a:rPr lang="it-IT" sz="49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it-IT" sz="4900" b="1" dirty="0" smtClean="0">
                <a:solidFill>
                  <a:schemeClr val="tx2">
                    <a:lumMod val="75000"/>
                  </a:schemeClr>
                </a:solidFill>
              </a:rPr>
              <a:t>In ricordo di Paolo </a:t>
            </a:r>
            <a:r>
              <a:rPr lang="it-IT" sz="4900" b="1" dirty="0" err="1" smtClean="0">
                <a:solidFill>
                  <a:schemeClr val="tx2">
                    <a:lumMod val="75000"/>
                  </a:schemeClr>
                </a:solidFill>
              </a:rPr>
              <a:t>Gentilini</a:t>
            </a:r>
            <a:r>
              <a:rPr lang="it-IT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it-IT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it-IT" b="1" dirty="0" smtClean="0">
                <a:solidFill>
                  <a:schemeClr val="tx2">
                    <a:lumMod val="75000"/>
                  </a:schemeClr>
                </a:solidFill>
              </a:rPr>
              <a:t>9-11 </a:t>
            </a:r>
            <a:r>
              <a:rPr lang="it-IT" b="1" dirty="0" err="1" smtClean="0">
                <a:solidFill>
                  <a:schemeClr val="tx2">
                    <a:lumMod val="75000"/>
                  </a:schemeClr>
                </a:solidFill>
              </a:rPr>
              <a:t>June</a:t>
            </a:r>
            <a:r>
              <a:rPr lang="it-IT" b="1" dirty="0" smtClean="0">
                <a:solidFill>
                  <a:schemeClr val="tx2">
                    <a:lumMod val="75000"/>
                  </a:schemeClr>
                </a:solidFill>
              </a:rPr>
              <a:t> 2016, Sestri Levante</a:t>
            </a:r>
            <a:br>
              <a:rPr lang="it-IT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79690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it-IT" sz="3600" dirty="0" smtClean="0"/>
              <a:t>GIOCO DELLA DIVISIBILITA’      (</a:t>
            </a:r>
            <a:r>
              <a:rPr lang="it-IT" sz="3200" i="1" dirty="0" smtClean="0"/>
              <a:t>p</a:t>
            </a:r>
            <a:r>
              <a:rPr lang="it-IT" sz="3200" i="1" dirty="0" smtClean="0">
                <a:sym typeface="Symbol"/>
              </a:rPr>
              <a:t></a:t>
            </a:r>
            <a:r>
              <a:rPr lang="it-IT" sz="3200" dirty="0" smtClean="0"/>
              <a:t> 2, 5, 10)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428736"/>
            <a:ext cx="8401080" cy="1428760"/>
          </a:xfrm>
        </p:spPr>
        <p:txBody>
          <a:bodyPr>
            <a:normAutofit/>
          </a:bodyPr>
          <a:lstStyle/>
          <a:p>
            <a:r>
              <a:rPr lang="it-IT" dirty="0" smtClean="0"/>
              <a:t>Si opera sull’insieme </a:t>
            </a:r>
            <a:r>
              <a:rPr lang="it-IT" i="1" dirty="0" smtClean="0"/>
              <a:t>S</a:t>
            </a:r>
            <a:r>
              <a:rPr lang="it-IT" dirty="0" smtClean="0"/>
              <a:t> dei termini chiusi  </a:t>
            </a:r>
          </a:p>
          <a:p>
            <a:pPr algn="ctr">
              <a:buNone/>
            </a:pPr>
            <a:r>
              <a:rPr lang="it-IT" i="1" dirty="0" smtClean="0"/>
              <a:t>n = a</a:t>
            </a:r>
            <a:r>
              <a:rPr lang="it-IT" i="1" baseline="-25000" dirty="0" smtClean="0"/>
              <a:t>m</a:t>
            </a:r>
            <a:r>
              <a:rPr lang="it-IT" dirty="0" smtClean="0"/>
              <a:t>10</a:t>
            </a:r>
            <a:r>
              <a:rPr lang="it-IT" i="1" baseline="30000" dirty="0" smtClean="0"/>
              <a:t>m</a:t>
            </a:r>
            <a:r>
              <a:rPr lang="it-IT" dirty="0" smtClean="0"/>
              <a:t> + …+</a:t>
            </a:r>
            <a:r>
              <a:rPr lang="it-IT" i="1" dirty="0" smtClean="0"/>
              <a:t>a</a:t>
            </a:r>
            <a:r>
              <a:rPr lang="it-IT" baseline="-25000" dirty="0" smtClean="0"/>
              <a:t>0</a:t>
            </a:r>
            <a:r>
              <a:rPr lang="it-IT" dirty="0" smtClean="0"/>
              <a:t> .</a:t>
            </a:r>
          </a:p>
          <a:p>
            <a:pPr>
              <a:buNone/>
            </a:pPr>
            <a:endParaRPr lang="it-IT" dirty="0" smtClean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285720" y="2786058"/>
            <a:ext cx="8286808" cy="13573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it-IT" sz="2800" dirty="0" smtClean="0"/>
              <a:t>Le regole sono le seguenti:</a:t>
            </a:r>
            <a:endParaRPr kumimoji="0" lang="it-IT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R1</a:t>
            </a: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 </a:t>
            </a:r>
            <a:r>
              <a:rPr kumimoji="0" lang="it-IT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 </a:t>
            </a: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termina o inizia con la cifra 0 allora è lecito cancellare tale cifra.</a:t>
            </a: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285720" y="4286256"/>
            <a:ext cx="8401080" cy="150019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R2</a:t>
            </a:r>
            <a:r>
              <a:rPr kumimoji="0" lang="it-IT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E’ lecito sostituire in </a:t>
            </a:r>
            <a:r>
              <a:rPr kumimoji="0" lang="it-IT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un gruppo di cifre consecutive con cifre che si ottengono sottraendo o addizionando un multiplo di </a:t>
            </a:r>
            <a:r>
              <a:rPr kumimoji="0" lang="it-IT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357158" y="5429265"/>
            <a:ext cx="8429684" cy="128588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Il GOAL è raggiungere un termine che rappresenta un numero minore di </a:t>
            </a:r>
            <a:r>
              <a:rPr kumimoji="0" lang="it-IT" sz="3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it-IT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it-IT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472518" cy="857256"/>
          </a:xfrm>
          <a:solidFill>
            <a:schemeClr val="bg1">
              <a:lumMod val="9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it-IT" sz="3100" b="1" dirty="0" smtClean="0"/>
              <a:t>ESEMPIO:</a:t>
            </a:r>
            <a:r>
              <a:rPr lang="it-IT" sz="3100" dirty="0" smtClean="0"/>
              <a:t>  </a:t>
            </a:r>
            <a:r>
              <a:rPr lang="it-IT" sz="3100" i="1" dirty="0" smtClean="0"/>
              <a:t>p </a:t>
            </a:r>
            <a:r>
              <a:rPr lang="it-IT" sz="3100" dirty="0" smtClean="0"/>
              <a:t>= 7 ed </a:t>
            </a:r>
            <a:r>
              <a:rPr lang="it-IT" sz="3100" i="1" dirty="0" smtClean="0"/>
              <a:t>n</a:t>
            </a:r>
            <a:r>
              <a:rPr lang="it-IT" sz="3100" dirty="0" smtClean="0"/>
              <a:t> = 7411170002100014 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871518"/>
            <a:ext cx="8929718" cy="6429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    </a:t>
            </a:r>
            <a:r>
              <a:rPr lang="it-IT" sz="3300" dirty="0" smtClean="0"/>
              <a:t>7411170002100014   </a:t>
            </a:r>
          </a:p>
          <a:p>
            <a:endParaRPr lang="it-IT" sz="3600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285752" y="1414470"/>
            <a:ext cx="8929718" cy="57148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it-IT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7411170002100000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199994" y="1943108"/>
            <a:ext cx="8929718" cy="57148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741117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257176" y="2500322"/>
            <a:ext cx="8929718" cy="642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74111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285750" y="3071822"/>
            <a:ext cx="8929718" cy="7143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4111 ??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285720" y="3571864"/>
            <a:ext cx="8858280" cy="1000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. . . se le prime due cifre fossero 42 ! </a:t>
            </a:r>
            <a:endParaRPr kumimoji="0" lang="it-IT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285720" y="4200518"/>
            <a:ext cx="8858280" cy="122874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Aggiungendo 14 al numero rappresentato dalla seconda e terza cifra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4251 </a:t>
            </a:r>
            <a:r>
              <a:rPr kumimoji="0" lang="it-IT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51  2 GOAL !! (non divisibile</a:t>
            </a:r>
            <a:r>
              <a:rPr kumimoji="0" lang="it-IT" sz="33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!)</a:t>
            </a:r>
            <a:endParaRPr kumimoji="0" lang="it-IT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285752" y="5429264"/>
            <a:ext cx="8858248" cy="114300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Oppure aggiungendo </a:t>
            </a:r>
            <a:r>
              <a:rPr lang="it-IT" sz="3300" dirty="0" smtClean="0"/>
              <a:t>21</a:t>
            </a:r>
            <a:endParaRPr kumimoji="0" lang="it-IT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4321 </a:t>
            </a:r>
            <a:r>
              <a:rPr kumimoji="0" lang="it-IT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43  1 GOAL !! (non divisibile</a:t>
            </a:r>
            <a:r>
              <a:rPr kumimoji="0" lang="it-IT" sz="33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!)</a:t>
            </a:r>
            <a:endParaRPr kumimoji="0" lang="it-IT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4" grpId="0"/>
      <p:bldP spid="5" grpId="0"/>
      <p:bldP spid="6" grpId="0"/>
      <p:bldP spid="8" grpId="0"/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329642" cy="928694"/>
          </a:xfrm>
        </p:spPr>
        <p:txBody>
          <a:bodyPr>
            <a:normAutofit fontScale="90000"/>
          </a:bodyPr>
          <a:lstStyle/>
          <a:p>
            <a:pPr algn="l"/>
            <a:r>
              <a:rPr lang="it-IT" sz="3200" dirty="0" smtClean="0"/>
              <a:t>Dire se </a:t>
            </a:r>
            <a:r>
              <a:rPr lang="it-IT" sz="3200" i="1" dirty="0" smtClean="0"/>
              <a:t>n </a:t>
            </a:r>
            <a:r>
              <a:rPr lang="it-IT" sz="3200" dirty="0" smtClean="0"/>
              <a:t>= 37382 è divisibile per 7 e </a:t>
            </a:r>
            <a:r>
              <a:rPr lang="it-IT" sz="3200" u="sng" dirty="0" smtClean="0"/>
              <a:t>motiva la risposta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2844" y="2671771"/>
            <a:ext cx="8858312" cy="685791"/>
          </a:xfrm>
        </p:spPr>
        <p:txBody>
          <a:bodyPr>
            <a:normAutofit/>
          </a:bodyPr>
          <a:lstStyle/>
          <a:p>
            <a:r>
              <a:rPr lang="it-IT" sz="2800" dirty="0" smtClean="0"/>
              <a:t>3734         (ho sottratto 42)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214282" y="3491888"/>
            <a:ext cx="8786874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234     (ho sottratto 3500)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247342" y="4357694"/>
            <a:ext cx="8539500" cy="22860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22    (ho sottratto 14)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  </a:t>
            </a:r>
            <a:r>
              <a:rPr lang="it-IT" sz="3000" dirty="0" smtClean="0"/>
              <a:t>ho sottratto 21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it-IT" sz="30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GOAL !!  (non divisibile).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467544" y="1703398"/>
            <a:ext cx="8258204" cy="10112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smtClean="0"/>
              <a:t>37382</a:t>
            </a:r>
            <a:endParaRPr lang="it-IT" sz="3200" dirty="0"/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457200" y="285728"/>
            <a:ext cx="8329642" cy="9286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200" dirty="0" smtClean="0">
                <a:latin typeface="+mj-lt"/>
                <a:ea typeface="+mj-ea"/>
                <a:cs typeface="+mj-cs"/>
              </a:rPr>
              <a:t>AGGIUNGERE ‘</a:t>
            </a:r>
            <a:r>
              <a:rPr lang="it-IT" sz="3200" u="sng" dirty="0" smtClean="0">
                <a:latin typeface="+mj-lt"/>
                <a:ea typeface="+mj-ea"/>
                <a:cs typeface="+mj-cs"/>
              </a:rPr>
              <a:t>Mo</a:t>
            </a:r>
            <a:r>
              <a:rPr kumimoji="0" lang="it-IT" sz="32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tiva</a:t>
            </a:r>
            <a:r>
              <a:rPr kumimoji="0" lang="it-IT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la risposta’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/>
      <p:bldP spid="5" grpId="0"/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916366"/>
          </a:xfrm>
        </p:spPr>
        <p:txBody>
          <a:bodyPr>
            <a:normAutofit fontScale="90000"/>
          </a:bodyPr>
          <a:lstStyle/>
          <a:p>
            <a:pPr algn="l"/>
            <a:r>
              <a:rPr lang="it-IT" sz="3100" b="1" dirty="0" smtClean="0"/>
              <a:t>P = 11, n = 640531</a:t>
            </a:r>
            <a:r>
              <a:rPr lang="it-IT" sz="3100" dirty="0" smtClean="0"/>
              <a:t>:</a:t>
            </a:r>
            <a:br>
              <a:rPr lang="it-IT" sz="3100" dirty="0" smtClean="0"/>
            </a:br>
            <a:r>
              <a:rPr lang="it-IT" sz="3100" dirty="0" smtClean="0"/>
              <a:t> </a:t>
            </a:r>
            <a:br>
              <a:rPr lang="it-IT" sz="3100" dirty="0" smtClean="0"/>
            </a:br>
            <a:r>
              <a:rPr lang="it-IT" sz="3600" dirty="0" smtClean="0"/>
              <a:t>640531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900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64052   perché posso sottrarre 11</a:t>
            </a:r>
          </a:p>
          <a:p>
            <a:pPr>
              <a:buNone/>
            </a:pPr>
            <a:endParaRPr lang="it-IT" dirty="0" smtClean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457200" y="2500307"/>
            <a:ext cx="7972452" cy="8572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it-IT" sz="3200" dirty="0" smtClean="0"/>
              <a:t>6403     perché posso </a:t>
            </a:r>
            <a:r>
              <a:rPr lang="it-IT" sz="3200" dirty="0" err="1" smtClean="0"/>
              <a:t>sotrarre</a:t>
            </a:r>
            <a:r>
              <a:rPr lang="it-IT" sz="3200" dirty="0" smtClean="0"/>
              <a:t> 22 </a:t>
            </a: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457200" y="3214686"/>
            <a:ext cx="7972452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it-IT" sz="3200" dirty="0" smtClean="0"/>
              <a:t>662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   Perché posso aggiungere 220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457200" y="4073082"/>
            <a:ext cx="7972452" cy="137214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3200" noProof="0" dirty="0" smtClean="0"/>
              <a:t>2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    …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3200" dirty="0"/>
              <a:t>1</a:t>
            </a: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865870"/>
            <a:ext cx="8229600" cy="734332"/>
          </a:xfrm>
        </p:spPr>
        <p:txBody>
          <a:bodyPr>
            <a:normAutofit fontScale="90000"/>
          </a:bodyPr>
          <a:lstStyle/>
          <a:p>
            <a:pPr algn="l"/>
            <a:r>
              <a:rPr lang="it-IT" sz="3600" b="1" dirty="0" smtClean="0"/>
              <a:t>P = 13, n = 640531.       13  26  39  52  65  78  91</a:t>
            </a:r>
            <a:r>
              <a:rPr lang="it-IT" sz="3600" dirty="0" smtClean="0"/>
              <a:t>:</a:t>
            </a:r>
            <a:br>
              <a:rPr lang="it-IT" sz="3600" dirty="0" smtClean="0"/>
            </a:br>
            <a:r>
              <a:rPr lang="it-IT" sz="3100" dirty="0" smtClean="0"/>
              <a:t> </a:t>
            </a:r>
            <a:br>
              <a:rPr lang="it-IT" sz="3100" dirty="0" smtClean="0"/>
            </a:br>
            <a:r>
              <a:rPr lang="it-IT" sz="3600" dirty="0" smtClean="0"/>
              <a:t>640531			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08814"/>
            <a:ext cx="8229600" cy="900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653531</a:t>
            </a:r>
          </a:p>
          <a:p>
            <a:pPr>
              <a:buNone/>
            </a:pPr>
            <a:endParaRPr lang="it-IT" dirty="0" smtClean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457200" y="2715761"/>
            <a:ext cx="7972452" cy="8572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it-IT" sz="3200" dirty="0" smtClean="0"/>
              <a:t>     3531 </a:t>
            </a: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457200" y="3651864"/>
            <a:ext cx="7972452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it-IT" sz="3200" dirty="0" smtClean="0"/>
              <a:t>     3011</a:t>
            </a: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457200" y="4433122"/>
            <a:ext cx="8229600" cy="151615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3200" dirty="0" smtClean="0"/>
              <a:t>      3</a:t>
            </a:r>
            <a:r>
              <a:rPr lang="it-IT" sz="3200" noProof="0" dirty="0" smtClean="0"/>
              <a:t>921</a:t>
            </a: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3200" dirty="0" smtClean="0"/>
              <a:t>          21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8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475237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75244"/>
            <a:ext cx="8229600" cy="1325564"/>
          </a:xfrm>
        </p:spPr>
        <p:txBody>
          <a:bodyPr>
            <a:normAutofit fontScale="90000"/>
          </a:bodyPr>
          <a:lstStyle/>
          <a:p>
            <a:pPr algn="l"/>
            <a:r>
              <a:rPr lang="it-IT" sz="3100" b="1" dirty="0" smtClean="0"/>
              <a:t>P = 17, n = 871199.     17  34  51  68  </a:t>
            </a:r>
            <a:r>
              <a:rPr lang="it-IT" sz="3100" b="1" dirty="0"/>
              <a:t>8</a:t>
            </a:r>
            <a:r>
              <a:rPr lang="it-IT" sz="3100" b="1" dirty="0" smtClean="0"/>
              <a:t>5  102  119  136</a:t>
            </a:r>
            <a:r>
              <a:rPr lang="it-IT" sz="3100" dirty="0" smtClean="0"/>
              <a:t/>
            </a:r>
            <a:br>
              <a:rPr lang="it-IT" sz="3100" dirty="0" smtClean="0"/>
            </a:br>
            <a:r>
              <a:rPr lang="it-IT" sz="3100" dirty="0" smtClean="0"/>
              <a:t> </a:t>
            </a:r>
            <a:br>
              <a:rPr lang="it-IT" sz="3100" dirty="0" smtClean="0"/>
            </a:br>
            <a:r>
              <a:rPr lang="it-IT" sz="3600" dirty="0" smtClean="0"/>
              <a:t>871199			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900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871080</a:t>
            </a:r>
          </a:p>
          <a:p>
            <a:pPr>
              <a:buNone/>
            </a:pPr>
            <a:endParaRPr lang="it-IT" dirty="0" smtClean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457200" y="2500307"/>
            <a:ext cx="7972452" cy="8572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it-IT" sz="3200" dirty="0" smtClean="0"/>
              <a:t>87108 </a:t>
            </a: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457200" y="3214686"/>
            <a:ext cx="7972452" cy="714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2108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518864" y="4067791"/>
            <a:ext cx="8301608" cy="1593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3200" dirty="0" smtClean="0"/>
              <a:t>  3468</a:t>
            </a: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3200" dirty="0" smtClean="0"/>
              <a:t>  34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28596" y="5724545"/>
            <a:ext cx="8607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/>
              <a:t>Questi o giochi ammettono sempre soluzione ?</a:t>
            </a:r>
            <a:endParaRPr lang="it-IT" sz="3200" b="1" dirty="0"/>
          </a:p>
        </p:txBody>
      </p:sp>
    </p:spTree>
    <p:extLst>
      <p:ext uri="{BB962C8B-B14F-4D97-AF65-F5344CB8AC3E}">
        <p14:creationId xmlns="" xmlns:p14="http://schemas.microsoft.com/office/powerpoint/2010/main" val="34887603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14356"/>
            <a:ext cx="8329642" cy="4929221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txBody>
          <a:bodyPr>
            <a:normAutofit/>
          </a:bodyPr>
          <a:lstStyle/>
          <a:p>
            <a:pPr>
              <a:buNone/>
            </a:pPr>
            <a:r>
              <a:rPr lang="it-IT" b="1" dirty="0" smtClean="0"/>
              <a:t>Definizione: Un </a:t>
            </a:r>
            <a:r>
              <a:rPr lang="it-IT" b="1" i="1" dirty="0" smtClean="0"/>
              <a:t>gioco ad una persona</a:t>
            </a:r>
            <a:r>
              <a:rPr lang="it-IT" b="1" dirty="0" smtClean="0"/>
              <a:t> è una struttura (</a:t>
            </a:r>
            <a:r>
              <a:rPr lang="it-IT" b="1" i="1" dirty="0" smtClean="0"/>
              <a:t>S</a:t>
            </a:r>
            <a:r>
              <a:rPr lang="it-IT" b="1" dirty="0" smtClean="0"/>
              <a:t>,</a:t>
            </a:r>
            <a:r>
              <a:rPr lang="it-IT" b="1" i="1" dirty="0" smtClean="0"/>
              <a:t> R</a:t>
            </a:r>
            <a:r>
              <a:rPr lang="it-IT" b="1" dirty="0" smtClean="0"/>
              <a:t>,</a:t>
            </a:r>
            <a:r>
              <a:rPr lang="it-IT" b="1" i="1" dirty="0" smtClean="0"/>
              <a:t> G</a:t>
            </a:r>
            <a:r>
              <a:rPr lang="it-IT" b="1" dirty="0" smtClean="0"/>
              <a:t>). </a:t>
            </a:r>
            <a:r>
              <a:rPr lang="it-IT" b="1" i="1" dirty="0" smtClean="0"/>
              <a:t> </a:t>
            </a:r>
            <a:r>
              <a:rPr lang="it-IT" dirty="0" smtClean="0"/>
              <a:t>Indichiamo con </a:t>
            </a:r>
          </a:p>
          <a:p>
            <a:pPr lvl="0"/>
            <a:r>
              <a:rPr lang="it-IT" i="1" dirty="0" smtClean="0"/>
              <a:t>S insieme dei possibili stati</a:t>
            </a:r>
            <a:r>
              <a:rPr lang="it-IT" dirty="0" smtClean="0"/>
              <a:t>,</a:t>
            </a:r>
          </a:p>
          <a:p>
            <a:pPr lvl="0"/>
            <a:r>
              <a:rPr lang="it-IT" i="1" dirty="0" smtClean="0">
                <a:sym typeface="Wingdings" pitchFamily="2" charset="2"/>
              </a:rPr>
              <a:t>R </a:t>
            </a:r>
            <a:r>
              <a:rPr lang="it-IT" dirty="0" smtClean="0">
                <a:sym typeface="Symbol"/>
              </a:rPr>
              <a:t> </a:t>
            </a:r>
            <a:r>
              <a:rPr lang="it-IT" i="1" dirty="0" err="1" smtClean="0">
                <a:sym typeface="Symbol"/>
              </a:rPr>
              <a:t>S</a:t>
            </a:r>
            <a:r>
              <a:rPr lang="it-IT" dirty="0" err="1" smtClean="0">
                <a:sym typeface="Symbol"/>
              </a:rPr>
              <a:t>x</a:t>
            </a:r>
            <a:r>
              <a:rPr lang="it-IT" i="1" dirty="0" err="1" smtClean="0">
                <a:sym typeface="Symbol"/>
              </a:rPr>
              <a:t>S</a:t>
            </a:r>
            <a:r>
              <a:rPr lang="it-IT" i="1" dirty="0" smtClean="0">
                <a:sym typeface="Symbol"/>
              </a:rPr>
              <a:t> </a:t>
            </a:r>
            <a:r>
              <a:rPr lang="it-IT" dirty="0" smtClean="0"/>
              <a:t>relazione di </a:t>
            </a:r>
            <a:r>
              <a:rPr lang="it-IT" i="1" dirty="0" smtClean="0"/>
              <a:t>possibilità</a:t>
            </a:r>
            <a:endParaRPr lang="it-IT" dirty="0" smtClean="0"/>
          </a:p>
          <a:p>
            <a:pPr>
              <a:buNone/>
            </a:pPr>
            <a:r>
              <a:rPr lang="it-IT" i="1" dirty="0" smtClean="0"/>
              <a:t>    (x </a:t>
            </a:r>
            <a:r>
              <a:rPr lang="it-IT" i="1" dirty="0" smtClean="0">
                <a:sym typeface="Wingdings" pitchFamily="2" charset="2"/>
              </a:rPr>
              <a:t>R </a:t>
            </a:r>
            <a:r>
              <a:rPr lang="it-IT" i="1" dirty="0" smtClean="0"/>
              <a:t>y significa che le regole del gioco consentono di</a:t>
            </a:r>
            <a:r>
              <a:rPr lang="it-IT" dirty="0" smtClean="0"/>
              <a:t> passare da </a:t>
            </a:r>
            <a:r>
              <a:rPr lang="it-IT" i="1" dirty="0" smtClean="0"/>
              <a:t>x </a:t>
            </a:r>
            <a:r>
              <a:rPr lang="it-IT" dirty="0" smtClean="0"/>
              <a:t>ad </a:t>
            </a:r>
            <a:r>
              <a:rPr lang="it-IT" i="1" dirty="0" smtClean="0"/>
              <a:t>y)</a:t>
            </a:r>
            <a:endParaRPr lang="it-IT" dirty="0" smtClean="0"/>
          </a:p>
          <a:p>
            <a:pPr lvl="0"/>
            <a:r>
              <a:rPr lang="it-IT" i="1" dirty="0" smtClean="0"/>
              <a:t>G insieme degli stati vincenti</a:t>
            </a:r>
            <a:r>
              <a:rPr lang="it-IT" dirty="0" smtClean="0"/>
              <a:t>,</a:t>
            </a:r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571472" y="5572140"/>
            <a:ext cx="8358246" cy="11429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1290" y="204600"/>
            <a:ext cx="8651304" cy="1224136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it-IT" sz="3200" b="1" dirty="0" smtClean="0"/>
              <a:t>COME SI GIOCA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43050"/>
            <a:ext cx="8517632" cy="128588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t-IT" dirty="0" smtClean="0"/>
              <a:t>Il gioco si svolge scegliendo a caso uno stato iniziale s</a:t>
            </a:r>
            <a:r>
              <a:rPr lang="it-IT" baseline="-25000" dirty="0" smtClean="0"/>
              <a:t>0</a:t>
            </a:r>
            <a:r>
              <a:rPr lang="it-IT" dirty="0" smtClean="0"/>
              <a:t> </a:t>
            </a:r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323528" y="2780928"/>
            <a:ext cx="8424936" cy="4077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7200" lvl="0" indent="-457200">
              <a:spcBef>
                <a:spcPct val="20000"/>
              </a:spcBef>
              <a:buFontTx/>
              <a:buChar char="-"/>
              <a:defRPr/>
            </a:pPr>
            <a:endParaRPr lang="it-IT" sz="2400" i="1" dirty="0">
              <a:sym typeface="Symbol" panose="05050102010706020507" pitchFamily="18" charset="2"/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467544" y="4818330"/>
            <a:ext cx="8507288" cy="13967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it-IT" dirty="0" smtClean="0"/>
              <a:t>Ovviamente potrebbe anche non esistere tale catena (non esserci quindi soluzione) e la catena in genere non è unica.</a:t>
            </a:r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457200" y="3071810"/>
            <a:ext cx="8517632" cy="164307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 poi tentando di costruire una catena (se esiste)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s</a:t>
            </a:r>
            <a:r>
              <a:rPr kumimoji="0" lang="it-IT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s</a:t>
            </a:r>
            <a:r>
              <a:rPr kumimoji="0" lang="it-IT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1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…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s</a:t>
            </a:r>
            <a:r>
              <a:rPr kumimoji="0" lang="it-IT" sz="32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tale che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s</a:t>
            </a:r>
            <a:r>
              <a:rPr kumimoji="0" lang="it-IT" sz="32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n</a:t>
            </a:r>
            <a:r>
              <a:rPr kumimoji="0" lang="it-IT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 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0135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Freecell</a:t>
            </a:r>
            <a:endParaRPr lang="it-IT" dirty="0"/>
          </a:p>
        </p:txBody>
      </p:sp>
      <p:pic>
        <p:nvPicPr>
          <p:cNvPr id="4" name="Segnaposto contenuto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468" y="1767389"/>
            <a:ext cx="7621064" cy="4191585"/>
          </a:xfrm>
          <a:prstGeom prst="rect">
            <a:avLst/>
          </a:prstGeom>
          <a:noFill/>
          <a:ln w="762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QUINDICI</a:t>
            </a:r>
            <a:endParaRPr lang="it-IT" dirty="0"/>
          </a:p>
        </p:txBody>
      </p:sp>
      <p:pic>
        <p:nvPicPr>
          <p:cNvPr id="7" name="Segnaposto contenuto 6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36" y="2357430"/>
            <a:ext cx="3571899" cy="3429023"/>
          </a:xfrm>
          <a:prstGeom prst="rect">
            <a:avLst/>
          </a:prstGeom>
          <a:noFill/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Comportamento razionale =</a:t>
            </a:r>
          </a:p>
          <a:p>
            <a:r>
              <a:rPr lang="it-IT" dirty="0" smtClean="0"/>
              <a:t>Fare scelte opportune per raggiungere un traguardo …</a:t>
            </a:r>
          </a:p>
          <a:p>
            <a:endParaRPr lang="it-IT" dirty="0" smtClean="0"/>
          </a:p>
          <a:p>
            <a:r>
              <a:rPr lang="it-IT" dirty="0" smtClean="0"/>
              <a:t>Vie migliori in assoluto</a:t>
            </a:r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CUBO </a:t>
            </a:r>
            <a:r>
              <a:rPr lang="it-IT" dirty="0" err="1" smtClean="0"/>
              <a:t>DI</a:t>
            </a:r>
            <a:r>
              <a:rPr lang="it-IT" dirty="0" smtClean="0"/>
              <a:t> RUBRIK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Gioco reversibile</a:t>
            </a:r>
            <a:endParaRPr lang="it-IT" dirty="0"/>
          </a:p>
        </p:txBody>
      </p:sp>
      <p:pic>
        <p:nvPicPr>
          <p:cNvPr id="4" name="Immagine 3" descr="Risultati immagini per cubo di rubik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12" y="2627986"/>
            <a:ext cx="3040470" cy="30155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SISTEMI </a:t>
            </a:r>
            <a:r>
              <a:rPr lang="it-IT" dirty="0" err="1" smtClean="0"/>
              <a:t>DI</a:t>
            </a:r>
            <a:r>
              <a:rPr lang="it-IT" dirty="0" smtClean="0"/>
              <a:t> RISCRITTURA</a:t>
            </a:r>
          </a:p>
          <a:p>
            <a:r>
              <a:rPr lang="it-IT" dirty="0" smtClean="0"/>
              <a:t>TEORIA DEI GIOCHI</a:t>
            </a:r>
          </a:p>
          <a:p>
            <a:r>
              <a:rPr lang="it-IT" dirty="0" smtClean="0"/>
              <a:t>RIDUZIONE A FORMA NORMALE</a:t>
            </a:r>
          </a:p>
          <a:p>
            <a:r>
              <a:rPr lang="it-IT" dirty="0" smtClean="0"/>
              <a:t>PROBLEMA DELLA PAROLA</a:t>
            </a:r>
          </a:p>
          <a:p>
            <a:r>
              <a:rPr lang="it-IT" dirty="0" smtClean="0"/>
              <a:t>PROGRAMMAZIONE LOGICA</a:t>
            </a:r>
          </a:p>
          <a:p>
            <a:r>
              <a:rPr lang="it-IT" dirty="0" smtClean="0"/>
              <a:t>IL LINGUAGGIO MATHEMATICA</a:t>
            </a:r>
          </a:p>
          <a:p>
            <a:r>
              <a:rPr lang="it-IT" dirty="0" smtClean="0"/>
              <a:t>EQUISCOMPONIBILITA’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/>
          <p:cNvSpPr txBox="1">
            <a:spLocks/>
          </p:cNvSpPr>
          <p:nvPr/>
        </p:nvSpPr>
        <p:spPr>
          <a:xfrm>
            <a:off x="179512" y="908720"/>
            <a:ext cx="8750206" cy="33775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it-IT" sz="2800" dirty="0" smtClean="0"/>
              <a:t>Nei giochi in ambito matematico usualmente</a:t>
            </a:r>
          </a:p>
          <a:p>
            <a:pPr lvl="0">
              <a:spcBef>
                <a:spcPct val="20000"/>
              </a:spcBef>
              <a:buFontTx/>
              <a:buChar char="-"/>
              <a:defRPr/>
            </a:pPr>
            <a:r>
              <a:rPr lang="it-IT" sz="2800" dirty="0" smtClean="0"/>
              <a:t> S è un linguaggio formale, (equazioni, termini chiusi, termini con variabili, …).</a:t>
            </a:r>
          </a:p>
          <a:p>
            <a:pPr lvl="0">
              <a:spcBef>
                <a:spcPct val="20000"/>
              </a:spcBef>
              <a:defRPr/>
            </a:pPr>
            <a:endParaRPr lang="it-IT" sz="2000" dirty="0" smtClean="0"/>
          </a:p>
          <a:p>
            <a:pPr marL="176213" lvl="0" indent="-176213">
              <a:spcBef>
                <a:spcPct val="20000"/>
              </a:spcBef>
              <a:buFontTx/>
              <a:buChar char="-"/>
              <a:defRPr/>
            </a:pPr>
            <a:r>
              <a:rPr lang="it-IT" sz="2800" dirty="0" smtClean="0"/>
              <a:t>Si </a:t>
            </a:r>
            <a:r>
              <a:rPr lang="it-IT" sz="2800" u="sng" dirty="0" smtClean="0"/>
              <a:t>parte da una relazione di equivalenza</a:t>
            </a:r>
            <a:r>
              <a:rPr lang="it-IT" sz="2800" dirty="0" smtClean="0"/>
              <a:t> </a:t>
            </a:r>
            <a:r>
              <a:rPr lang="it-IT" sz="2800" dirty="0" smtClean="0">
                <a:sym typeface="Symbol" panose="05050102010706020507" pitchFamily="18" charset="2"/>
              </a:rPr>
              <a:t></a:t>
            </a:r>
            <a:r>
              <a:rPr lang="it-IT" sz="2800" dirty="0" smtClean="0"/>
              <a:t> in S (essere lo stesso numero, rappresentare la stessa funzione, avere le stesse radici, essere lo stesso problema …).</a:t>
            </a:r>
          </a:p>
          <a:p>
            <a:pPr marL="176213" lvl="0" indent="-176213">
              <a:spcBef>
                <a:spcPct val="20000"/>
              </a:spcBef>
              <a:buFontTx/>
              <a:buChar char="-"/>
              <a:defRPr/>
            </a:pPr>
            <a:endParaRPr lang="it-IT" sz="2000" dirty="0" smtClean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179512" y="116632"/>
            <a:ext cx="8568952" cy="720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/>
              <a:t>Riscrittura e riduzione a forma normale</a:t>
            </a:r>
            <a:endParaRPr lang="en-US" b="1" dirty="0"/>
          </a:p>
        </p:txBody>
      </p:sp>
      <p:sp>
        <p:nvSpPr>
          <p:cNvPr id="6" name="Rettangolo 5"/>
          <p:cNvSpPr/>
          <p:nvPr/>
        </p:nvSpPr>
        <p:spPr>
          <a:xfrm>
            <a:off x="285720" y="4214818"/>
            <a:ext cx="8501122" cy="2419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lvl="0" indent="-176213">
              <a:spcBef>
                <a:spcPct val="20000"/>
              </a:spcBef>
              <a:buFontTx/>
              <a:buChar char="-"/>
              <a:defRPr/>
            </a:pPr>
            <a:r>
              <a:rPr lang="it-IT" sz="2800" dirty="0" smtClean="0"/>
              <a:t>Si cerca </a:t>
            </a:r>
            <a:r>
              <a:rPr lang="it-IT" sz="2800" i="1" dirty="0" smtClean="0"/>
              <a:t>R </a:t>
            </a:r>
            <a:r>
              <a:rPr lang="it-IT" sz="2800" dirty="0" smtClean="0"/>
              <a:t>capace di generare </a:t>
            </a:r>
            <a:r>
              <a:rPr lang="it-IT" sz="2800" dirty="0" smtClean="0">
                <a:sym typeface="Symbol" panose="05050102010706020507" pitchFamily="18" charset="2"/>
              </a:rPr>
              <a:t> . Possibilmente R deve avere una qualche “direzione” (senza avere cicli).</a:t>
            </a:r>
          </a:p>
          <a:p>
            <a:pPr marL="176213" lvl="0" indent="-176213">
              <a:spcBef>
                <a:spcPct val="20000"/>
              </a:spcBef>
              <a:defRPr/>
            </a:pPr>
            <a:endParaRPr lang="it-IT" sz="2800" dirty="0" smtClean="0">
              <a:sym typeface="Symbol" panose="05050102010706020507" pitchFamily="18" charset="2"/>
            </a:endParaRPr>
          </a:p>
          <a:p>
            <a:pPr marL="176213" lvl="0" indent="-176213">
              <a:spcBef>
                <a:spcPct val="20000"/>
              </a:spcBef>
              <a:buFontTx/>
              <a:buChar char="-"/>
              <a:defRPr/>
            </a:pPr>
            <a:r>
              <a:rPr lang="it-IT" sz="2800" i="1" dirty="0" smtClean="0">
                <a:sym typeface="Symbol" panose="05050102010706020507" pitchFamily="18" charset="2"/>
              </a:rPr>
              <a:t>G</a:t>
            </a:r>
            <a:r>
              <a:rPr lang="it-IT" sz="2800" dirty="0" smtClean="0">
                <a:sym typeface="Symbol" panose="05050102010706020507" pitchFamily="18" charset="2"/>
              </a:rPr>
              <a:t> è l’insieme degli stati che non hanno successivo ed i suoi elementi sono detti </a:t>
            </a:r>
            <a:r>
              <a:rPr lang="it-IT" sz="2800" i="1" dirty="0" smtClean="0">
                <a:sym typeface="Symbol" panose="05050102010706020507" pitchFamily="18" charset="2"/>
              </a:rPr>
              <a:t>forme normali. </a:t>
            </a:r>
          </a:p>
        </p:txBody>
      </p:sp>
    </p:spTree>
    <p:extLst>
      <p:ext uri="{BB962C8B-B14F-4D97-AF65-F5344CB8AC3E}">
        <p14:creationId xmlns="" xmlns:p14="http://schemas.microsoft.com/office/powerpoint/2010/main" val="31409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4714884"/>
            <a:ext cx="8501122" cy="10715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i="1" dirty="0" smtClean="0"/>
              <a:t>a</a:t>
            </a:r>
            <a:r>
              <a:rPr lang="it-IT" dirty="0">
                <a:sym typeface="Symbol" panose="05050102010706020507" pitchFamily="18" charset="2"/>
              </a:rPr>
              <a:t></a:t>
            </a:r>
            <a:r>
              <a:rPr lang="it-IT" dirty="0"/>
              <a:t>(</a:t>
            </a:r>
            <a:r>
              <a:rPr lang="it-IT" i="1" dirty="0" err="1"/>
              <a:t>b</a:t>
            </a:r>
            <a:r>
              <a:rPr lang="it-IT" dirty="0" err="1"/>
              <a:t>+</a:t>
            </a:r>
            <a:r>
              <a:rPr lang="it-IT" i="1" dirty="0" err="1"/>
              <a:t>c</a:t>
            </a:r>
            <a:r>
              <a:rPr lang="it-IT" dirty="0"/>
              <a:t>) </a:t>
            </a:r>
            <a:r>
              <a:rPr lang="it-IT" dirty="0" smtClean="0">
                <a:sym typeface="Wingdings" panose="05000000000000000000" pitchFamily="2" charset="2"/>
              </a:rPr>
              <a:t></a:t>
            </a:r>
            <a:r>
              <a:rPr lang="it-IT" dirty="0" smtClean="0"/>
              <a:t> </a:t>
            </a:r>
            <a:r>
              <a:rPr lang="it-IT" i="1" dirty="0" smtClean="0"/>
              <a:t>a</a:t>
            </a:r>
            <a:r>
              <a:rPr lang="it-IT" dirty="0" smtClean="0">
                <a:sym typeface="Symbol" panose="05050102010706020507" pitchFamily="18" charset="2"/>
              </a:rPr>
              <a:t></a:t>
            </a:r>
            <a:r>
              <a:rPr lang="it-IT" i="1" dirty="0" err="1"/>
              <a:t>b</a:t>
            </a:r>
            <a:r>
              <a:rPr lang="it-IT" dirty="0" err="1"/>
              <a:t>+</a:t>
            </a:r>
            <a:r>
              <a:rPr lang="it-IT" dirty="0"/>
              <a:t> </a:t>
            </a:r>
            <a:r>
              <a:rPr lang="it-IT" i="1" dirty="0"/>
              <a:t>a</a:t>
            </a:r>
            <a:r>
              <a:rPr lang="it-IT" dirty="0" smtClean="0">
                <a:sym typeface="Symbol" panose="05050102010706020507" pitchFamily="18" charset="2"/>
              </a:rPr>
              <a:t></a:t>
            </a:r>
            <a:r>
              <a:rPr lang="it-IT" i="1" dirty="0" smtClean="0"/>
              <a:t>c</a:t>
            </a:r>
            <a:r>
              <a:rPr lang="it-IT" dirty="0" smtClean="0"/>
              <a:t>     </a:t>
            </a:r>
            <a:r>
              <a:rPr lang="it-IT" i="1" dirty="0" smtClean="0"/>
              <a:t>‘distribuzione’</a:t>
            </a:r>
            <a:endParaRPr lang="it-IT" i="1" dirty="0"/>
          </a:p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i="1" dirty="0" err="1" smtClean="0"/>
              <a:t>a</a:t>
            </a:r>
            <a:r>
              <a:rPr lang="it-IT" i="1" dirty="0" err="1">
                <a:sym typeface="Symbol" panose="05050102010706020507" pitchFamily="18" charset="2"/>
              </a:rPr>
              <a:t></a:t>
            </a:r>
            <a:r>
              <a:rPr lang="it-IT" i="1" dirty="0" err="1" smtClean="0"/>
              <a:t>b</a:t>
            </a:r>
            <a:r>
              <a:rPr lang="it-IT" dirty="0" err="1" smtClean="0"/>
              <a:t>+</a:t>
            </a:r>
            <a:r>
              <a:rPr lang="it-IT" i="1" dirty="0" err="1" smtClean="0"/>
              <a:t>a</a:t>
            </a:r>
            <a:r>
              <a:rPr lang="it-IT" i="1" dirty="0" err="1" smtClean="0">
                <a:sym typeface="Symbol" panose="05050102010706020507" pitchFamily="18" charset="2"/>
              </a:rPr>
              <a:t></a:t>
            </a:r>
            <a:r>
              <a:rPr lang="it-IT" i="1" dirty="0" err="1" smtClean="0"/>
              <a:t>c</a:t>
            </a:r>
            <a:r>
              <a:rPr lang="it-IT" dirty="0" smtClean="0"/>
              <a:t> </a:t>
            </a:r>
            <a:r>
              <a:rPr lang="it-IT" dirty="0" smtClean="0">
                <a:sym typeface="Wingdings" panose="05000000000000000000" pitchFamily="2" charset="2"/>
              </a:rPr>
              <a:t> </a:t>
            </a:r>
            <a:r>
              <a:rPr lang="it-IT" i="1" dirty="0"/>
              <a:t>a</a:t>
            </a:r>
            <a:r>
              <a:rPr lang="it-IT" dirty="0">
                <a:sym typeface="Symbol" panose="05050102010706020507" pitchFamily="18" charset="2"/>
              </a:rPr>
              <a:t></a:t>
            </a:r>
            <a:r>
              <a:rPr lang="it-IT" dirty="0"/>
              <a:t>(</a:t>
            </a:r>
            <a:r>
              <a:rPr lang="it-IT" i="1" dirty="0" err="1"/>
              <a:t>b</a:t>
            </a:r>
            <a:r>
              <a:rPr lang="it-IT" dirty="0" err="1"/>
              <a:t>+</a:t>
            </a:r>
            <a:r>
              <a:rPr lang="it-IT" i="1" dirty="0" err="1"/>
              <a:t>c</a:t>
            </a:r>
            <a:r>
              <a:rPr lang="it-IT" dirty="0" smtClean="0"/>
              <a:t>)       </a:t>
            </a:r>
            <a:r>
              <a:rPr lang="it-IT" i="1" dirty="0" smtClean="0"/>
              <a:t>‘messa in evidenza’</a:t>
            </a:r>
            <a:endParaRPr lang="it-IT" i="1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i="1" dirty="0" smtClean="0"/>
          </a:p>
          <a:p>
            <a:pPr marL="0" indent="0" algn="ctr">
              <a:buNone/>
            </a:pPr>
            <a:endParaRPr lang="it-IT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28596" y="2619744"/>
            <a:ext cx="792961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Tuttavia in un ambito di riscritture tali equazioni vengono </a:t>
            </a:r>
            <a:r>
              <a:rPr lang="it-IT" sz="2800" i="1" dirty="0" err="1" smtClean="0"/>
              <a:t>splittate</a:t>
            </a:r>
            <a:r>
              <a:rPr lang="it-IT" sz="2800" i="1" dirty="0" smtClean="0"/>
              <a:t> </a:t>
            </a:r>
            <a:r>
              <a:rPr lang="it-IT" sz="2800" dirty="0" smtClean="0"/>
              <a:t>in due regole di riscrittura</a:t>
            </a:r>
          </a:p>
          <a:p>
            <a:r>
              <a:rPr lang="it-IT" sz="2800" i="1" dirty="0" smtClean="0"/>
              <a:t>a</a:t>
            </a:r>
            <a:r>
              <a:rPr lang="it-IT" sz="2800" dirty="0" smtClean="0">
                <a:sym typeface="Symbol" panose="05050102010706020507" pitchFamily="18" charset="2"/>
              </a:rPr>
              <a:t></a:t>
            </a:r>
            <a:r>
              <a:rPr lang="it-IT" sz="2800" dirty="0" smtClean="0"/>
              <a:t>(</a:t>
            </a:r>
            <a:r>
              <a:rPr lang="it-IT" sz="2800" i="1" dirty="0" smtClean="0"/>
              <a:t>b</a:t>
            </a:r>
            <a:r>
              <a:rPr lang="it-IT" sz="2800" dirty="0" smtClean="0">
                <a:sym typeface="Symbol" panose="05050102010706020507" pitchFamily="18" charset="2"/>
              </a:rPr>
              <a:t> </a:t>
            </a:r>
            <a:r>
              <a:rPr lang="it-IT" sz="2800" i="1" dirty="0" smtClean="0"/>
              <a:t>c</a:t>
            </a:r>
            <a:r>
              <a:rPr lang="it-IT" sz="2800" dirty="0" smtClean="0"/>
              <a:t>) </a:t>
            </a:r>
            <a:r>
              <a:rPr lang="it-IT" sz="2800" dirty="0" smtClean="0">
                <a:sym typeface="Wingdings" pitchFamily="2" charset="2"/>
              </a:rPr>
              <a:t></a:t>
            </a:r>
            <a:r>
              <a:rPr lang="it-IT" sz="2800" dirty="0" smtClean="0"/>
              <a:t> (</a:t>
            </a:r>
            <a:r>
              <a:rPr lang="it-IT" sz="2800" i="1" dirty="0" smtClean="0"/>
              <a:t>a</a:t>
            </a:r>
            <a:r>
              <a:rPr lang="it-IT" sz="2800" dirty="0" smtClean="0">
                <a:sym typeface="Symbol" panose="05050102010706020507" pitchFamily="18" charset="2"/>
              </a:rPr>
              <a:t></a:t>
            </a:r>
            <a:r>
              <a:rPr lang="it-IT" sz="2800" i="1" dirty="0" smtClean="0"/>
              <a:t>b</a:t>
            </a:r>
            <a:r>
              <a:rPr lang="it-IT" sz="2800" dirty="0" smtClean="0"/>
              <a:t>)</a:t>
            </a:r>
            <a:r>
              <a:rPr lang="it-IT" sz="2800" dirty="0" smtClean="0">
                <a:sym typeface="Symbol" panose="05050102010706020507" pitchFamily="18" charset="2"/>
              </a:rPr>
              <a:t></a:t>
            </a:r>
            <a:r>
              <a:rPr lang="it-IT" sz="2800" i="1" dirty="0" smtClean="0"/>
              <a:t>c    </a:t>
            </a:r>
            <a:r>
              <a:rPr lang="it-IT" sz="2800" dirty="0" smtClean="0"/>
              <a:t>(associativa)</a:t>
            </a:r>
          </a:p>
          <a:p>
            <a:r>
              <a:rPr lang="it-IT" sz="2800" dirty="0" smtClean="0"/>
              <a:t>(</a:t>
            </a:r>
            <a:r>
              <a:rPr lang="it-IT" sz="2800" i="1" dirty="0" smtClean="0"/>
              <a:t>a</a:t>
            </a:r>
            <a:r>
              <a:rPr lang="it-IT" sz="2800" dirty="0" smtClean="0">
                <a:sym typeface="Symbol" panose="05050102010706020507" pitchFamily="18" charset="2"/>
              </a:rPr>
              <a:t></a:t>
            </a:r>
            <a:r>
              <a:rPr lang="it-IT" sz="2800" i="1" dirty="0" smtClean="0"/>
              <a:t>b</a:t>
            </a:r>
            <a:r>
              <a:rPr lang="it-IT" sz="2800" dirty="0" smtClean="0"/>
              <a:t>)</a:t>
            </a:r>
            <a:r>
              <a:rPr lang="it-IT" sz="2800" dirty="0" smtClean="0">
                <a:sym typeface="Symbol" panose="05050102010706020507" pitchFamily="18" charset="2"/>
              </a:rPr>
              <a:t></a:t>
            </a:r>
            <a:r>
              <a:rPr lang="it-IT" sz="2800" i="1" dirty="0" smtClean="0"/>
              <a:t>c</a:t>
            </a:r>
            <a:r>
              <a:rPr lang="it-IT" sz="2800" dirty="0" smtClean="0"/>
              <a:t> </a:t>
            </a:r>
            <a:r>
              <a:rPr lang="it-IT" sz="2800" dirty="0" smtClean="0">
                <a:sym typeface="Wingdings" pitchFamily="2" charset="2"/>
              </a:rPr>
              <a:t></a:t>
            </a:r>
            <a:r>
              <a:rPr lang="it-IT" sz="2800" dirty="0" smtClean="0"/>
              <a:t> </a:t>
            </a:r>
            <a:r>
              <a:rPr lang="it-IT" sz="2800" i="1" dirty="0" smtClean="0"/>
              <a:t>a</a:t>
            </a:r>
            <a:r>
              <a:rPr lang="it-IT" sz="2800" dirty="0" smtClean="0">
                <a:sym typeface="Symbol" panose="05050102010706020507" pitchFamily="18" charset="2"/>
              </a:rPr>
              <a:t>(</a:t>
            </a:r>
            <a:r>
              <a:rPr lang="it-IT" sz="2800" i="1" dirty="0" smtClean="0"/>
              <a:t>b</a:t>
            </a:r>
            <a:r>
              <a:rPr lang="it-IT" sz="2800" dirty="0" smtClean="0">
                <a:sym typeface="Symbol" panose="05050102010706020507" pitchFamily="18" charset="2"/>
              </a:rPr>
              <a:t></a:t>
            </a:r>
            <a:r>
              <a:rPr lang="it-IT" sz="2800" i="1" dirty="0" smtClean="0"/>
              <a:t>c</a:t>
            </a:r>
            <a:r>
              <a:rPr lang="it-IT" sz="2800" dirty="0" smtClean="0"/>
              <a:t>)     (</a:t>
            </a:r>
            <a:r>
              <a:rPr lang="it-IT" sz="2800" dirty="0" err="1" smtClean="0"/>
              <a:t>disassociativa</a:t>
            </a:r>
            <a:r>
              <a:rPr lang="it-IT" sz="2800" dirty="0" smtClean="0"/>
              <a:t>)</a:t>
            </a:r>
          </a:p>
          <a:p>
            <a:pPr algn="ctr"/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71472" y="0"/>
            <a:ext cx="792961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Spesso l’equivalenza viene definita da equazioni. Ad esempio la proprietà associativa</a:t>
            </a:r>
            <a:endParaRPr lang="en-US" sz="2800" dirty="0" smtClean="0"/>
          </a:p>
          <a:p>
            <a:pPr algn="ctr"/>
            <a:r>
              <a:rPr lang="it-IT" sz="2800" i="1" dirty="0" smtClean="0"/>
              <a:t>a</a:t>
            </a:r>
            <a:r>
              <a:rPr lang="it-IT" sz="2800" dirty="0" smtClean="0">
                <a:sym typeface="Symbol" panose="05050102010706020507" pitchFamily="18" charset="2"/>
              </a:rPr>
              <a:t></a:t>
            </a:r>
            <a:r>
              <a:rPr lang="it-IT" sz="2800" dirty="0" smtClean="0"/>
              <a:t>(</a:t>
            </a:r>
            <a:r>
              <a:rPr lang="it-IT" sz="2800" i="1" dirty="0" smtClean="0"/>
              <a:t>b</a:t>
            </a:r>
            <a:r>
              <a:rPr lang="it-IT" sz="2800" dirty="0" smtClean="0">
                <a:sym typeface="Symbol" panose="05050102010706020507" pitchFamily="18" charset="2"/>
              </a:rPr>
              <a:t> </a:t>
            </a:r>
            <a:r>
              <a:rPr lang="it-IT" sz="2800" i="1" dirty="0" smtClean="0"/>
              <a:t>c</a:t>
            </a:r>
            <a:r>
              <a:rPr lang="it-IT" sz="2800" dirty="0" smtClean="0"/>
              <a:t>) = (</a:t>
            </a:r>
            <a:r>
              <a:rPr lang="it-IT" sz="2800" i="1" dirty="0" smtClean="0"/>
              <a:t>a</a:t>
            </a:r>
            <a:r>
              <a:rPr lang="it-IT" sz="2800" dirty="0" smtClean="0">
                <a:sym typeface="Symbol" panose="05050102010706020507" pitchFamily="18" charset="2"/>
              </a:rPr>
              <a:t></a:t>
            </a:r>
            <a:r>
              <a:rPr lang="it-IT" sz="2800" i="1" dirty="0" smtClean="0"/>
              <a:t>b</a:t>
            </a:r>
            <a:r>
              <a:rPr lang="it-IT" sz="2800" dirty="0" smtClean="0"/>
              <a:t>)</a:t>
            </a:r>
            <a:r>
              <a:rPr lang="it-IT" sz="2800" dirty="0" smtClean="0">
                <a:sym typeface="Symbol" panose="05050102010706020507" pitchFamily="18" charset="2"/>
              </a:rPr>
              <a:t></a:t>
            </a:r>
            <a:r>
              <a:rPr lang="it-IT" sz="2800" i="1" dirty="0" smtClean="0"/>
              <a:t>c</a:t>
            </a:r>
          </a:p>
          <a:p>
            <a:r>
              <a:rPr lang="it-IT" sz="2800" dirty="0" smtClean="0"/>
              <a:t>Oppure la proprietà distributiva</a:t>
            </a:r>
          </a:p>
          <a:p>
            <a:pPr algn="ctr"/>
            <a:r>
              <a:rPr lang="it-IT" sz="2800" i="1" dirty="0" smtClean="0"/>
              <a:t>a</a:t>
            </a:r>
            <a:r>
              <a:rPr lang="it-IT" sz="2800" dirty="0" smtClean="0">
                <a:sym typeface="Symbol" panose="05050102010706020507" pitchFamily="18" charset="2"/>
              </a:rPr>
              <a:t></a:t>
            </a:r>
            <a:r>
              <a:rPr lang="it-IT" sz="2800" dirty="0" smtClean="0"/>
              <a:t>(</a:t>
            </a:r>
            <a:r>
              <a:rPr lang="it-IT" sz="2800" i="1" dirty="0" err="1" smtClean="0"/>
              <a:t>b</a:t>
            </a:r>
            <a:r>
              <a:rPr lang="it-IT" sz="2800" dirty="0" err="1" smtClean="0"/>
              <a:t>+</a:t>
            </a:r>
            <a:r>
              <a:rPr lang="it-IT" sz="2800" i="1" dirty="0" err="1" smtClean="0"/>
              <a:t>c</a:t>
            </a:r>
            <a:r>
              <a:rPr lang="it-IT" sz="2800" dirty="0" smtClean="0"/>
              <a:t>) = </a:t>
            </a:r>
            <a:r>
              <a:rPr lang="it-IT" sz="2800" i="1" dirty="0" smtClean="0"/>
              <a:t>a</a:t>
            </a:r>
            <a:r>
              <a:rPr lang="it-IT" sz="2800" dirty="0" smtClean="0">
                <a:sym typeface="Symbol" panose="05050102010706020507" pitchFamily="18" charset="2"/>
              </a:rPr>
              <a:t></a:t>
            </a:r>
            <a:r>
              <a:rPr lang="it-IT" sz="2800" i="1" dirty="0" err="1" smtClean="0"/>
              <a:t>b</a:t>
            </a:r>
            <a:r>
              <a:rPr lang="it-IT" sz="2800" dirty="0" err="1" smtClean="0"/>
              <a:t>+</a:t>
            </a:r>
            <a:r>
              <a:rPr lang="it-IT" sz="2800" dirty="0" smtClean="0"/>
              <a:t> </a:t>
            </a:r>
            <a:r>
              <a:rPr lang="it-IT" sz="2800" i="1" dirty="0" smtClean="0"/>
              <a:t>a</a:t>
            </a:r>
            <a:r>
              <a:rPr lang="it-IT" sz="2800" dirty="0" smtClean="0">
                <a:sym typeface="Symbol" panose="05050102010706020507" pitchFamily="18" charset="2"/>
              </a:rPr>
              <a:t></a:t>
            </a:r>
            <a:r>
              <a:rPr lang="it-IT" sz="2800" i="1" dirty="0" smtClean="0"/>
              <a:t>c</a:t>
            </a:r>
          </a:p>
          <a:p>
            <a:endParaRPr lang="it-IT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422105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1500174"/>
            <a:ext cx="8429684" cy="1500198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 smtClean="0"/>
              <a:t>Spesso</a:t>
            </a:r>
            <a:r>
              <a:rPr lang="en-US" sz="2800" dirty="0" smtClean="0"/>
              <a:t> </a:t>
            </a:r>
            <a:r>
              <a:rPr lang="en-US" sz="2800" dirty="0" err="1" smtClean="0"/>
              <a:t>si</a:t>
            </a:r>
            <a:r>
              <a:rPr lang="en-US" sz="2800" dirty="0" smtClean="0"/>
              <a:t> </a:t>
            </a:r>
            <a:r>
              <a:rPr lang="en-US" sz="2800" dirty="0" err="1" smtClean="0"/>
              <a:t>ricorre</a:t>
            </a:r>
            <a:r>
              <a:rPr lang="en-US" sz="2800" dirty="0" smtClean="0"/>
              <a:t> ad </a:t>
            </a:r>
            <a:r>
              <a:rPr lang="en-US" sz="2800" dirty="0" err="1" smtClean="0"/>
              <a:t>una</a:t>
            </a:r>
            <a:r>
              <a:rPr lang="en-US" sz="2800" dirty="0" smtClean="0"/>
              <a:t> </a:t>
            </a:r>
            <a:r>
              <a:rPr lang="en-US" sz="2800" dirty="0" err="1" smtClean="0"/>
              <a:t>funzione</a:t>
            </a:r>
            <a:r>
              <a:rPr lang="en-US" sz="2800" dirty="0" smtClean="0"/>
              <a:t> d: S</a:t>
            </a:r>
            <a:r>
              <a:rPr lang="en-US" sz="2800" dirty="0" smtClean="0">
                <a:sym typeface="Wingdings" pitchFamily="2" charset="2"/>
              </a:rPr>
              <a:t></a:t>
            </a:r>
            <a:r>
              <a:rPr lang="en-US" sz="2800" i="1" dirty="0" smtClean="0">
                <a:sym typeface="Wingdings" pitchFamily="2" charset="2"/>
              </a:rPr>
              <a:t>N </a:t>
            </a:r>
            <a:r>
              <a:rPr lang="en-US" sz="2800" dirty="0" err="1" smtClean="0">
                <a:sym typeface="Wingdings" pitchFamily="2" charset="2"/>
              </a:rPr>
              <a:t>che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misuri</a:t>
            </a:r>
            <a:r>
              <a:rPr lang="en-US" sz="2800" dirty="0" smtClean="0">
                <a:sym typeface="Wingdings" pitchFamily="2" charset="2"/>
              </a:rPr>
              <a:t> la ‘</a:t>
            </a:r>
            <a:r>
              <a:rPr lang="en-US" sz="2800" dirty="0" err="1" smtClean="0">
                <a:sym typeface="Wingdings" pitchFamily="2" charset="2"/>
              </a:rPr>
              <a:t>distanza</a:t>
            </a:r>
            <a:r>
              <a:rPr lang="en-US" sz="2800" dirty="0" smtClean="0">
                <a:sym typeface="Wingdings" pitchFamily="2" charset="2"/>
              </a:rPr>
              <a:t>’ di </a:t>
            </a:r>
            <a:r>
              <a:rPr lang="en-US" sz="2800" dirty="0" err="1" smtClean="0">
                <a:sym typeface="Wingdings" pitchFamily="2" charset="2"/>
              </a:rPr>
              <a:t>uno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stato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dall’insieme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i="1" dirty="0" smtClean="0">
                <a:sym typeface="Wingdings" pitchFamily="2" charset="2"/>
              </a:rPr>
              <a:t>G …(</a:t>
            </a:r>
            <a:r>
              <a:rPr lang="en-US" sz="2800" i="1" dirty="0" err="1" smtClean="0">
                <a:sym typeface="Wingdings" pitchFamily="2" charset="2"/>
              </a:rPr>
              <a:t>misura</a:t>
            </a:r>
            <a:r>
              <a:rPr lang="en-US" sz="2800" i="1" dirty="0" smtClean="0">
                <a:sym typeface="Wingdings" pitchFamily="2" charset="2"/>
              </a:rPr>
              <a:t> </a:t>
            </a:r>
            <a:r>
              <a:rPr lang="en-US" sz="2800" i="1" dirty="0" err="1" smtClean="0">
                <a:sym typeface="Wingdings" pitchFamily="2" charset="2"/>
              </a:rPr>
              <a:t>di</a:t>
            </a:r>
            <a:r>
              <a:rPr lang="en-US" sz="2800" i="1" dirty="0" smtClean="0">
                <a:sym typeface="Wingdings" pitchFamily="2" charset="2"/>
              </a:rPr>
              <a:t> </a:t>
            </a:r>
            <a:r>
              <a:rPr lang="en-US" sz="2800" i="1" dirty="0" err="1" smtClean="0">
                <a:sym typeface="Wingdings" pitchFamily="2" charset="2"/>
              </a:rPr>
              <a:t>difficoltà</a:t>
            </a:r>
            <a:r>
              <a:rPr lang="en-US" sz="2800" i="1" dirty="0" smtClean="0">
                <a:sym typeface="Wingdings" pitchFamily="2" charset="2"/>
              </a:rPr>
              <a:t>, </a:t>
            </a:r>
            <a:r>
              <a:rPr lang="en-US" sz="2800" i="1" dirty="0" err="1" smtClean="0">
                <a:sym typeface="Wingdings" pitchFamily="2" charset="2"/>
              </a:rPr>
              <a:t>complessità</a:t>
            </a:r>
            <a:r>
              <a:rPr lang="en-US" sz="2800" i="1" dirty="0" smtClean="0">
                <a:sym typeface="Wingdings" pitchFamily="2" charset="2"/>
              </a:rPr>
              <a:t>  …)</a:t>
            </a:r>
            <a:endParaRPr lang="en-US" sz="2800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643314"/>
            <a:ext cx="8329642" cy="2971808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it-IT" dirty="0" smtClean="0"/>
              <a:t>Un </a:t>
            </a:r>
            <a:r>
              <a:rPr lang="it-IT" i="1" dirty="0" smtClean="0"/>
              <a:t>metodo </a:t>
            </a:r>
            <a:r>
              <a:rPr lang="it-IT" dirty="0"/>
              <a:t>è una funzione </a:t>
            </a:r>
            <a:r>
              <a:rPr lang="it-IT" dirty="0" smtClean="0"/>
              <a:t>f</a:t>
            </a:r>
            <a:r>
              <a:rPr lang="it-IT" dirty="0"/>
              <a:t>: S</a:t>
            </a:r>
            <a:r>
              <a:rPr lang="it-IT" dirty="0">
                <a:sym typeface="Wingdings" pitchFamily="2" charset="2"/>
              </a:rPr>
              <a:t>S tale che </a:t>
            </a:r>
            <a:endParaRPr lang="it-IT" dirty="0" smtClean="0">
              <a:sym typeface="Wingdings" pitchFamily="2" charset="2"/>
            </a:endParaRPr>
          </a:p>
          <a:p>
            <a:pPr lvl="0">
              <a:defRPr/>
            </a:pPr>
            <a:r>
              <a:rPr lang="it-IT" dirty="0" smtClean="0">
                <a:sym typeface="Wingdings" pitchFamily="2" charset="2"/>
              </a:rPr>
              <a:t> f </a:t>
            </a:r>
            <a:r>
              <a:rPr lang="it-IT" dirty="0" smtClean="0">
                <a:sym typeface="Symbol" panose="05050102010706020507" pitchFamily="18" charset="2"/>
              </a:rPr>
              <a:t></a:t>
            </a:r>
            <a:r>
              <a:rPr lang="it-IT" dirty="0" smtClean="0">
                <a:sym typeface="Symbol"/>
              </a:rPr>
              <a:t>R</a:t>
            </a:r>
            <a:r>
              <a:rPr lang="it-IT" dirty="0">
                <a:sym typeface="Symbol"/>
              </a:rPr>
              <a:t>, cioè </a:t>
            </a:r>
            <a:r>
              <a:rPr lang="it-IT" dirty="0" err="1">
                <a:sym typeface="Symbol"/>
              </a:rPr>
              <a:t>x</a:t>
            </a:r>
            <a:r>
              <a:rPr lang="it-IT" dirty="0" err="1">
                <a:sym typeface="Wingdings" pitchFamily="2" charset="2"/>
              </a:rPr>
              <a:t></a:t>
            </a:r>
            <a:r>
              <a:rPr lang="it-IT" dirty="0" err="1">
                <a:sym typeface="Symbol"/>
              </a:rPr>
              <a:t>f</a:t>
            </a:r>
            <a:r>
              <a:rPr lang="it-IT" dirty="0">
                <a:sym typeface="Symbol"/>
              </a:rPr>
              <a:t>(x</a:t>
            </a:r>
            <a:r>
              <a:rPr lang="it-IT" dirty="0" smtClean="0">
                <a:sym typeface="Symbol"/>
              </a:rPr>
              <a:t>)</a:t>
            </a:r>
          </a:p>
          <a:p>
            <a:pPr lvl="0">
              <a:defRPr/>
            </a:pPr>
            <a:r>
              <a:rPr lang="it-IT" dirty="0">
                <a:sym typeface="Symbol"/>
              </a:rPr>
              <a:t>p</a:t>
            </a:r>
            <a:r>
              <a:rPr lang="it-IT" dirty="0" smtClean="0">
                <a:sym typeface="Symbol"/>
              </a:rPr>
              <a:t>er ogni </a:t>
            </a:r>
            <a:r>
              <a:rPr lang="it-IT" i="1" dirty="0" smtClean="0">
                <a:sym typeface="Symbol"/>
              </a:rPr>
              <a:t>x</a:t>
            </a:r>
            <a:r>
              <a:rPr lang="it-IT" dirty="0" smtClean="0">
                <a:sym typeface="Symbol"/>
              </a:rPr>
              <a:t> se x ha soluzione esiste </a:t>
            </a:r>
            <a:r>
              <a:rPr lang="it-IT" i="1" dirty="0" smtClean="0">
                <a:sym typeface="Symbol"/>
              </a:rPr>
              <a:t>n tale che </a:t>
            </a:r>
            <a:r>
              <a:rPr lang="it-IT" i="1" dirty="0" err="1" smtClean="0">
                <a:sym typeface="Symbol"/>
              </a:rPr>
              <a:t>f</a:t>
            </a:r>
            <a:r>
              <a:rPr lang="it-IT" i="1" baseline="30000" dirty="0" err="1" smtClean="0">
                <a:sym typeface="Symbol"/>
              </a:rPr>
              <a:t>n</a:t>
            </a:r>
            <a:r>
              <a:rPr lang="it-IT" i="1" dirty="0" smtClean="0">
                <a:sym typeface="Symbol"/>
              </a:rPr>
              <a:t>(x)</a:t>
            </a:r>
            <a:r>
              <a:rPr lang="it-IT" i="1" dirty="0" smtClean="0">
                <a:sym typeface="Symbol" panose="05050102010706020507" pitchFamily="18" charset="2"/>
              </a:rPr>
              <a:t>G</a:t>
            </a:r>
            <a:r>
              <a:rPr lang="it-IT" dirty="0" smtClean="0">
                <a:sym typeface="Symbol"/>
              </a:rPr>
              <a:t>.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85720" y="142852"/>
            <a:ext cx="83582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L’intelligenza di una persona esperta consiste nel ridurre le possibili scelte senza ridurre le possibilità di vincere.</a:t>
            </a:r>
          </a:p>
          <a:p>
            <a:r>
              <a:rPr lang="it-IT" sz="2800" dirty="0" smtClean="0"/>
              <a:t>(Cioè considerare una sottorelazione di </a:t>
            </a:r>
            <a:r>
              <a:rPr lang="it-IT" sz="2800" i="1" dirty="0" smtClean="0"/>
              <a:t>R</a:t>
            </a:r>
            <a:r>
              <a:rPr lang="it-IT" sz="2800" dirty="0" smtClean="0"/>
              <a:t>)</a:t>
            </a:r>
            <a:endParaRPr lang="it-IT" sz="28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28628" y="3000372"/>
            <a:ext cx="7429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L’intelligenza è la capacità di riferirsi a </a:t>
            </a:r>
            <a:r>
              <a:rPr lang="it-IT" sz="2800" i="1" dirty="0" err="1" smtClean="0"/>
              <a:t>R</a:t>
            </a:r>
            <a:r>
              <a:rPr lang="it-IT" sz="2800" i="1" baseline="30000" dirty="0" err="1" smtClean="0"/>
              <a:t>n</a:t>
            </a:r>
            <a:r>
              <a:rPr lang="it-IT" sz="2800" dirty="0" smtClean="0"/>
              <a:t> e non solo ad </a:t>
            </a:r>
            <a:r>
              <a:rPr lang="it-IT" sz="2800" i="1" dirty="0" smtClean="0"/>
              <a:t>R</a:t>
            </a:r>
            <a:r>
              <a:rPr lang="it-IT" sz="2800" dirty="0" smtClean="0"/>
              <a:t> </a:t>
            </a:r>
            <a:endParaRPr lang="it-IT" sz="2800" dirty="0"/>
          </a:p>
        </p:txBody>
      </p:sp>
    </p:spTree>
    <p:extLst>
      <p:ext uri="{BB962C8B-B14F-4D97-AF65-F5344CB8AC3E}">
        <p14:creationId xmlns="" xmlns:p14="http://schemas.microsoft.com/office/powerpoint/2010/main" val="1904244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Il gioco della riduzione a base </a:t>
            </a:r>
            <a:r>
              <a:rPr lang="it-IT" b="1" i="1" dirty="0"/>
              <a:t>b </a:t>
            </a:r>
            <a:r>
              <a:rPr lang="it-IT" b="1" dirty="0"/>
              <a:t>≠ 10.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3052936"/>
          </a:xfrm>
        </p:spPr>
        <p:txBody>
          <a:bodyPr>
            <a:normAutofit fontScale="85000" lnSpcReduction="10000"/>
          </a:bodyPr>
          <a:lstStyle/>
          <a:p>
            <a:r>
              <a:rPr lang="it-IT" dirty="0" smtClean="0"/>
              <a:t>Per passare dalla </a:t>
            </a:r>
            <a:r>
              <a:rPr lang="it-IT" dirty="0"/>
              <a:t>base </a:t>
            </a:r>
            <a:r>
              <a:rPr lang="it-IT" dirty="0" smtClean="0"/>
              <a:t>10 ad un'altra base nella rappresentazione di un numero naturale esiste </a:t>
            </a:r>
            <a:r>
              <a:rPr lang="it-IT" dirty="0"/>
              <a:t>una procedura basata su di una serie di </a:t>
            </a:r>
            <a:r>
              <a:rPr lang="it-IT" u="sng" dirty="0"/>
              <a:t>divisioni successive</a:t>
            </a:r>
            <a:r>
              <a:rPr lang="it-IT" dirty="0"/>
              <a:t>. 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Tuttavia </a:t>
            </a:r>
            <a:r>
              <a:rPr lang="it-IT" dirty="0"/>
              <a:t>senza che ci sia bisogno di ricordare tale metodo proviamo ad affrontare un caso particolare.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9008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0649"/>
            <a:ext cx="8401080" cy="2311095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Rappresentare, in base 5, il numero 386. </a:t>
            </a:r>
          </a:p>
          <a:p>
            <a:pPr marL="0" indent="0">
              <a:buNone/>
            </a:pPr>
            <a:r>
              <a:rPr lang="it-IT" dirty="0" smtClean="0"/>
              <a:t>La </a:t>
            </a:r>
            <a:r>
              <a:rPr lang="it-IT" dirty="0"/>
              <a:t>strategia che adottiamo è quella di fare apparire il numero 5 </a:t>
            </a:r>
            <a:r>
              <a:rPr lang="it-IT" dirty="0" smtClean="0"/>
              <a:t>e relative potenze il </a:t>
            </a:r>
            <a:r>
              <a:rPr lang="it-IT" dirty="0"/>
              <a:t>più possibile e di fare </a:t>
            </a:r>
            <a:r>
              <a:rPr lang="it-IT" dirty="0" smtClean="0"/>
              <a:t>scomparire i </a:t>
            </a:r>
            <a:r>
              <a:rPr lang="it-IT" dirty="0"/>
              <a:t>numeri maggiori di 5. </a:t>
            </a:r>
            <a:r>
              <a:rPr lang="it-IT" dirty="0" smtClean="0"/>
              <a:t>Poi evidenziare le potenze di 5 …</a:t>
            </a:r>
            <a:endParaRPr lang="en-US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467544" y="2714621"/>
            <a:ext cx="8319298" cy="85725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dirty="0"/>
              <a:t>386 =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3</a:t>
            </a:r>
            <a:r>
              <a:rPr lang="it-IT" dirty="0">
                <a:sym typeface="Symbol" panose="05050102010706020507" pitchFamily="18" charset="2"/>
              </a:rPr>
              <a:t></a:t>
            </a:r>
            <a:r>
              <a:rPr lang="it-IT" dirty="0"/>
              <a:t>10</a:t>
            </a:r>
            <a:r>
              <a:rPr lang="it-IT" baseline="30000" dirty="0"/>
              <a:t>2</a:t>
            </a:r>
            <a:r>
              <a:rPr lang="it-IT" dirty="0"/>
              <a:t>+8</a:t>
            </a:r>
            <a:r>
              <a:rPr lang="it-IT" dirty="0">
                <a:sym typeface="Symbol" panose="05050102010706020507" pitchFamily="18" charset="2"/>
              </a:rPr>
              <a:t></a:t>
            </a:r>
            <a:r>
              <a:rPr lang="it-IT" dirty="0" smtClean="0"/>
              <a:t>10+6</a:t>
            </a:r>
            <a:r>
              <a:rPr lang="it-IT" dirty="0"/>
              <a:t> </a:t>
            </a:r>
            <a:r>
              <a:rPr lang="it-IT" dirty="0" smtClean="0"/>
              <a:t>= </a:t>
            </a:r>
          </a:p>
        </p:txBody>
      </p:sp>
      <p:sp>
        <p:nvSpPr>
          <p:cNvPr id="5" name="Rettangolo 4"/>
          <p:cNvSpPr/>
          <p:nvPr/>
        </p:nvSpPr>
        <p:spPr>
          <a:xfrm>
            <a:off x="428596" y="3571876"/>
            <a:ext cx="86439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3</a:t>
            </a:r>
            <a:r>
              <a:rPr lang="it-IT" sz="2800" dirty="0" smtClean="0">
                <a:sym typeface="Symbol" panose="05050102010706020507" pitchFamily="18" charset="2"/>
              </a:rPr>
              <a:t></a:t>
            </a:r>
            <a:r>
              <a:rPr lang="it-IT" sz="2800" dirty="0" smtClean="0"/>
              <a:t>4</a:t>
            </a:r>
            <a:r>
              <a:rPr lang="it-IT" sz="2800" dirty="0" smtClean="0">
                <a:sym typeface="Symbol" panose="05050102010706020507" pitchFamily="18" charset="2"/>
              </a:rPr>
              <a:t></a:t>
            </a:r>
            <a:r>
              <a:rPr lang="it-IT" sz="2800" dirty="0" smtClean="0"/>
              <a:t>5</a:t>
            </a:r>
            <a:r>
              <a:rPr lang="it-IT" sz="2800" baseline="30000" dirty="0" smtClean="0"/>
              <a:t>2</a:t>
            </a:r>
            <a:r>
              <a:rPr lang="it-IT" sz="2800" dirty="0" smtClean="0"/>
              <a:t>+16</a:t>
            </a:r>
            <a:r>
              <a:rPr lang="it-IT" sz="2800" dirty="0" smtClean="0">
                <a:sym typeface="Symbol" panose="05050102010706020507" pitchFamily="18" charset="2"/>
              </a:rPr>
              <a:t></a:t>
            </a:r>
            <a:r>
              <a:rPr lang="it-IT" sz="2800" dirty="0" smtClean="0"/>
              <a:t>5+5+1 = </a:t>
            </a:r>
          </a:p>
          <a:p>
            <a:r>
              <a:rPr lang="it-IT" sz="2800" dirty="0" smtClean="0"/>
              <a:t>(2</a:t>
            </a:r>
            <a:r>
              <a:rPr lang="it-IT" sz="2800" dirty="0" smtClean="0">
                <a:sym typeface="Symbol" panose="05050102010706020507" pitchFamily="18" charset="2"/>
              </a:rPr>
              <a:t></a:t>
            </a:r>
            <a:r>
              <a:rPr lang="it-IT" sz="2800" dirty="0" smtClean="0"/>
              <a:t>5+2)</a:t>
            </a:r>
            <a:r>
              <a:rPr lang="it-IT" sz="2800" dirty="0" smtClean="0">
                <a:sym typeface="Symbol" panose="05050102010706020507" pitchFamily="18" charset="2"/>
              </a:rPr>
              <a:t></a:t>
            </a:r>
            <a:r>
              <a:rPr lang="it-IT" sz="2800" dirty="0" smtClean="0"/>
              <a:t>5</a:t>
            </a:r>
            <a:r>
              <a:rPr lang="it-IT" sz="2800" baseline="30000" dirty="0" smtClean="0"/>
              <a:t>2</a:t>
            </a:r>
            <a:r>
              <a:rPr lang="it-IT" sz="2800" dirty="0" smtClean="0"/>
              <a:t>+(3</a:t>
            </a:r>
            <a:r>
              <a:rPr lang="it-IT" sz="2800" dirty="0" smtClean="0">
                <a:sym typeface="Symbol" panose="05050102010706020507" pitchFamily="18" charset="2"/>
              </a:rPr>
              <a:t></a:t>
            </a:r>
            <a:r>
              <a:rPr lang="it-IT" sz="2800" dirty="0" smtClean="0"/>
              <a:t>5+1)</a:t>
            </a:r>
            <a:r>
              <a:rPr lang="it-IT" sz="2800" dirty="0" smtClean="0">
                <a:sym typeface="Symbol" panose="05050102010706020507" pitchFamily="18" charset="2"/>
              </a:rPr>
              <a:t></a:t>
            </a:r>
            <a:r>
              <a:rPr lang="it-IT" sz="2800" dirty="0" smtClean="0"/>
              <a:t>5+5+1 =  </a:t>
            </a:r>
          </a:p>
        </p:txBody>
      </p:sp>
      <p:sp>
        <p:nvSpPr>
          <p:cNvPr id="6" name="Rettangolo 5"/>
          <p:cNvSpPr/>
          <p:nvPr/>
        </p:nvSpPr>
        <p:spPr>
          <a:xfrm>
            <a:off x="500066" y="4572008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dirty="0" smtClean="0"/>
              <a:t>2</a:t>
            </a:r>
            <a:r>
              <a:rPr lang="it-IT" sz="2800" dirty="0" smtClean="0">
                <a:sym typeface="Symbol" panose="05050102010706020507" pitchFamily="18" charset="2"/>
              </a:rPr>
              <a:t></a:t>
            </a:r>
            <a:r>
              <a:rPr lang="it-IT" sz="2800" dirty="0" smtClean="0"/>
              <a:t>5</a:t>
            </a:r>
            <a:r>
              <a:rPr lang="it-IT" sz="2800" baseline="30000" dirty="0" smtClean="0"/>
              <a:t>3</a:t>
            </a:r>
            <a:r>
              <a:rPr lang="it-IT" sz="2800" dirty="0" smtClean="0"/>
              <a:t>+2</a:t>
            </a:r>
            <a:r>
              <a:rPr lang="it-IT" sz="2800" dirty="0" smtClean="0">
                <a:sym typeface="Symbol" panose="05050102010706020507" pitchFamily="18" charset="2"/>
              </a:rPr>
              <a:t></a:t>
            </a:r>
            <a:r>
              <a:rPr lang="it-IT" sz="2800" dirty="0" smtClean="0"/>
              <a:t>5</a:t>
            </a:r>
            <a:r>
              <a:rPr lang="it-IT" sz="2800" baseline="30000" dirty="0" smtClean="0"/>
              <a:t>2</a:t>
            </a:r>
            <a:r>
              <a:rPr lang="it-IT" sz="2800" dirty="0" smtClean="0"/>
              <a:t>+3</a:t>
            </a:r>
            <a:r>
              <a:rPr lang="it-IT" sz="2800" dirty="0" smtClean="0">
                <a:sym typeface="Symbol" panose="05050102010706020507" pitchFamily="18" charset="2"/>
              </a:rPr>
              <a:t></a:t>
            </a:r>
            <a:r>
              <a:rPr lang="it-IT" sz="2800" dirty="0" smtClean="0"/>
              <a:t>5</a:t>
            </a:r>
            <a:r>
              <a:rPr lang="it-IT" sz="2800" baseline="30000" dirty="0" smtClean="0"/>
              <a:t>2</a:t>
            </a:r>
            <a:r>
              <a:rPr lang="it-IT" sz="2800" dirty="0" smtClean="0"/>
              <a:t> +5 +5+1 = </a:t>
            </a:r>
          </a:p>
          <a:p>
            <a:r>
              <a:rPr lang="it-IT" sz="2800" dirty="0" smtClean="0"/>
              <a:t>2</a:t>
            </a:r>
            <a:r>
              <a:rPr lang="it-IT" sz="2800" dirty="0" smtClean="0">
                <a:sym typeface="Symbol" panose="05050102010706020507" pitchFamily="18" charset="2"/>
              </a:rPr>
              <a:t></a:t>
            </a:r>
            <a:r>
              <a:rPr lang="it-IT" sz="2800" dirty="0" smtClean="0"/>
              <a:t>5</a:t>
            </a:r>
            <a:r>
              <a:rPr lang="it-IT" sz="2800" baseline="30000" dirty="0" smtClean="0"/>
              <a:t>3</a:t>
            </a:r>
            <a:r>
              <a:rPr lang="it-IT" sz="2800" dirty="0" smtClean="0"/>
              <a:t>+5</a:t>
            </a:r>
            <a:r>
              <a:rPr lang="it-IT" sz="2800" dirty="0" smtClean="0">
                <a:sym typeface="Symbol" panose="05050102010706020507" pitchFamily="18" charset="2"/>
              </a:rPr>
              <a:t></a:t>
            </a:r>
            <a:r>
              <a:rPr lang="it-IT" sz="2800" dirty="0" smtClean="0"/>
              <a:t>5</a:t>
            </a:r>
            <a:r>
              <a:rPr lang="it-IT" sz="2800" baseline="30000" dirty="0" smtClean="0"/>
              <a:t>2</a:t>
            </a:r>
            <a:r>
              <a:rPr lang="it-IT" sz="2800" dirty="0" smtClean="0"/>
              <a:t>+2</a:t>
            </a:r>
            <a:r>
              <a:rPr lang="it-IT" sz="2800" dirty="0" smtClean="0">
                <a:sym typeface="Symbol" panose="05050102010706020507" pitchFamily="18" charset="2"/>
              </a:rPr>
              <a:t></a:t>
            </a:r>
            <a:r>
              <a:rPr lang="it-IT" sz="2800" dirty="0" smtClean="0"/>
              <a:t>5+1 = </a:t>
            </a:r>
          </a:p>
        </p:txBody>
      </p:sp>
      <p:sp>
        <p:nvSpPr>
          <p:cNvPr id="7" name="Rettangolo 6"/>
          <p:cNvSpPr/>
          <p:nvPr/>
        </p:nvSpPr>
        <p:spPr>
          <a:xfrm>
            <a:off x="500066" y="5429265"/>
            <a:ext cx="47863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3</a:t>
            </a:r>
            <a:r>
              <a:rPr lang="it-IT" sz="2800" dirty="0" smtClean="0">
                <a:sym typeface="Symbol" panose="05050102010706020507" pitchFamily="18" charset="2"/>
              </a:rPr>
              <a:t></a:t>
            </a:r>
            <a:r>
              <a:rPr lang="it-IT" sz="2800" dirty="0" smtClean="0"/>
              <a:t>5</a:t>
            </a:r>
            <a:r>
              <a:rPr lang="it-IT" sz="2800" baseline="30000" dirty="0" smtClean="0"/>
              <a:t>3</a:t>
            </a:r>
            <a:r>
              <a:rPr lang="it-IT" sz="2800" dirty="0" smtClean="0"/>
              <a:t>+2</a:t>
            </a:r>
            <a:r>
              <a:rPr lang="it-IT" sz="2800" dirty="0" smtClean="0">
                <a:sym typeface="Symbol" panose="05050102010706020507" pitchFamily="18" charset="2"/>
              </a:rPr>
              <a:t></a:t>
            </a:r>
            <a:r>
              <a:rPr lang="it-IT" sz="2800" dirty="0" smtClean="0"/>
              <a:t>5+1 </a:t>
            </a:r>
          </a:p>
          <a:p>
            <a:r>
              <a:rPr lang="it-IT" sz="2800" dirty="0" smtClean="0"/>
              <a:t>quindi in base 5 otteniamo 3021</a:t>
            </a:r>
            <a:r>
              <a:rPr lang="it-IT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3492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642910" y="3332149"/>
            <a:ext cx="80724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Il gioco diventa più utile ed interessante se </a:t>
            </a:r>
            <a:r>
              <a:rPr lang="it-IT" sz="2800" i="1" dirty="0" smtClean="0"/>
              <a:t>S</a:t>
            </a:r>
            <a:r>
              <a:rPr lang="it-IT" sz="2800" dirty="0" smtClean="0"/>
              <a:t> è l’insieme di tutte le possibili espressioni aritmetiche. 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00277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88641"/>
            <a:ext cx="8640960" cy="3168921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Ad </a:t>
            </a:r>
            <a:r>
              <a:rPr lang="it-IT" dirty="0"/>
              <a:t>esempio consideriamo </a:t>
            </a:r>
            <a:r>
              <a:rPr lang="it-IT" dirty="0" smtClean="0"/>
              <a:t>l’espressione</a:t>
            </a:r>
            <a:r>
              <a:rPr lang="en-US" dirty="0"/>
              <a:t> </a:t>
            </a:r>
            <a:r>
              <a:rPr lang="it-IT" dirty="0" smtClean="0"/>
              <a:t>3</a:t>
            </a:r>
            <a:r>
              <a:rPr lang="it-IT" dirty="0">
                <a:sym typeface="Symbol" panose="05050102010706020507" pitchFamily="18" charset="2"/>
              </a:rPr>
              <a:t></a:t>
            </a:r>
            <a:r>
              <a:rPr lang="it-IT" dirty="0" smtClean="0"/>
              <a:t>(2+25)+5</a:t>
            </a:r>
            <a:r>
              <a:rPr lang="it-IT" dirty="0" smtClean="0">
                <a:sym typeface="Symbol" panose="05050102010706020507" pitchFamily="18" charset="2"/>
              </a:rPr>
              <a:t></a:t>
            </a:r>
            <a:r>
              <a:rPr lang="it-IT" dirty="0"/>
              <a:t>(</a:t>
            </a:r>
            <a:r>
              <a:rPr lang="it-IT" dirty="0" smtClean="0"/>
              <a:t>11+5</a:t>
            </a:r>
            <a:r>
              <a:rPr lang="it-IT" baseline="30000" dirty="0" smtClean="0"/>
              <a:t>3</a:t>
            </a:r>
            <a:r>
              <a:rPr lang="it-IT" dirty="0" smtClean="0"/>
              <a:t>)+6. </a:t>
            </a:r>
            <a:endParaRPr lang="en-US" dirty="0"/>
          </a:p>
          <a:p>
            <a:r>
              <a:rPr lang="it-IT" dirty="0"/>
              <a:t>Chi è abituato ad  utilizzare </a:t>
            </a:r>
            <a:r>
              <a:rPr lang="it-IT" dirty="0" smtClean="0"/>
              <a:t>il </a:t>
            </a:r>
            <a:r>
              <a:rPr lang="it-IT" dirty="0"/>
              <a:t>metodo delle divisioni successive è portato ad </a:t>
            </a:r>
            <a:endParaRPr lang="it-IT" dirty="0" smtClean="0"/>
          </a:p>
          <a:p>
            <a:pPr marL="722313">
              <a:buFontTx/>
              <a:buChar char="-"/>
            </a:pPr>
            <a:r>
              <a:rPr lang="it-IT" dirty="0" smtClean="0"/>
              <a:t>effettuare </a:t>
            </a:r>
            <a:r>
              <a:rPr lang="it-IT" dirty="0"/>
              <a:t>prima tutti i </a:t>
            </a:r>
            <a:r>
              <a:rPr lang="it-IT" dirty="0" smtClean="0"/>
              <a:t>calcoli, </a:t>
            </a:r>
            <a:r>
              <a:rPr lang="it-IT" dirty="0"/>
              <a:t>ottenere la relativa rappresentazione decimale </a:t>
            </a:r>
            <a:endParaRPr lang="it-IT" dirty="0" smtClean="0"/>
          </a:p>
          <a:p>
            <a:pPr marL="722313">
              <a:buFontTx/>
              <a:buChar char="-"/>
            </a:pPr>
            <a:r>
              <a:rPr lang="it-IT" dirty="0" smtClean="0"/>
              <a:t>successivamente </a:t>
            </a:r>
            <a:r>
              <a:rPr lang="it-IT" dirty="0"/>
              <a:t>ad applicare </a:t>
            </a:r>
            <a:r>
              <a:rPr lang="it-IT" dirty="0" smtClean="0"/>
              <a:t>il metodo delle divisioni successive.</a:t>
            </a:r>
          </a:p>
          <a:p>
            <a:pPr marL="0" indent="0">
              <a:buNone/>
            </a:pPr>
            <a:r>
              <a:rPr lang="it-IT" dirty="0" smtClean="0"/>
              <a:t>Tuttavia possiamo </a:t>
            </a:r>
            <a:r>
              <a:rPr lang="it-IT" dirty="0"/>
              <a:t>procedere anche al modo seguente </a:t>
            </a:r>
            <a:endParaRPr lang="en-US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14282" y="3356993"/>
            <a:ext cx="871543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3</a:t>
            </a:r>
            <a:r>
              <a:rPr lang="it-IT" sz="2800" dirty="0">
                <a:sym typeface="Symbol" panose="05050102010706020507" pitchFamily="18" charset="2"/>
              </a:rPr>
              <a:t></a:t>
            </a:r>
            <a:r>
              <a:rPr lang="it-IT" sz="2800" dirty="0" smtClean="0"/>
              <a:t>(2+25</a:t>
            </a:r>
            <a:r>
              <a:rPr lang="it-IT" sz="2800" dirty="0"/>
              <a:t>)+5</a:t>
            </a:r>
            <a:r>
              <a:rPr lang="it-IT" sz="2800" dirty="0">
                <a:sym typeface="Symbol" panose="05050102010706020507" pitchFamily="18" charset="2"/>
              </a:rPr>
              <a:t></a:t>
            </a:r>
            <a:r>
              <a:rPr lang="it-IT" sz="2800" dirty="0"/>
              <a:t>(11+5</a:t>
            </a:r>
            <a:r>
              <a:rPr lang="it-IT" sz="2800" baseline="30000" dirty="0"/>
              <a:t>3</a:t>
            </a:r>
            <a:r>
              <a:rPr lang="it-IT" sz="2800" dirty="0" smtClean="0"/>
              <a:t>)+6 =</a:t>
            </a:r>
            <a:endParaRPr lang="en-US" sz="2800" dirty="0"/>
          </a:p>
          <a:p>
            <a:r>
              <a:rPr lang="it-IT" sz="2800" dirty="0" smtClean="0"/>
              <a:t>6+3</a:t>
            </a:r>
            <a:r>
              <a:rPr lang="it-IT" sz="2800" dirty="0" smtClean="0">
                <a:sym typeface="Symbol" panose="05050102010706020507" pitchFamily="18" charset="2"/>
              </a:rPr>
              <a:t></a:t>
            </a:r>
            <a:r>
              <a:rPr lang="it-IT" sz="2800" dirty="0" smtClean="0"/>
              <a:t>5</a:t>
            </a:r>
            <a:r>
              <a:rPr lang="it-IT" sz="2800" baseline="30000" dirty="0" smtClean="0"/>
              <a:t>2</a:t>
            </a:r>
            <a:r>
              <a:rPr lang="it-IT" sz="2800" dirty="0" smtClean="0"/>
              <a:t>+5</a:t>
            </a:r>
            <a:r>
              <a:rPr lang="it-IT" sz="2800" dirty="0">
                <a:sym typeface="Symbol" panose="05050102010706020507" pitchFamily="18" charset="2"/>
              </a:rPr>
              <a:t></a:t>
            </a:r>
            <a:r>
              <a:rPr lang="it-IT" sz="2800" dirty="0"/>
              <a:t>(2</a:t>
            </a:r>
            <a:r>
              <a:rPr lang="it-IT" sz="2800" dirty="0">
                <a:sym typeface="Symbol" panose="05050102010706020507" pitchFamily="18" charset="2"/>
              </a:rPr>
              <a:t></a:t>
            </a:r>
            <a:r>
              <a:rPr lang="it-IT" sz="2800" dirty="0" smtClean="0"/>
              <a:t>5+1+5</a:t>
            </a:r>
            <a:r>
              <a:rPr lang="it-IT" sz="2800" baseline="30000" dirty="0" smtClean="0"/>
              <a:t>3</a:t>
            </a:r>
            <a:r>
              <a:rPr lang="it-IT" sz="2800" dirty="0" smtClean="0"/>
              <a:t>)+5+1 </a:t>
            </a:r>
            <a:r>
              <a:rPr lang="it-IT" sz="2800" dirty="0"/>
              <a:t>=</a:t>
            </a:r>
            <a:endParaRPr lang="en-US" sz="2800" dirty="0"/>
          </a:p>
          <a:p>
            <a:r>
              <a:rPr lang="it-IT" sz="2800" dirty="0" smtClean="0"/>
              <a:t>5+1+3</a:t>
            </a:r>
            <a:r>
              <a:rPr lang="it-IT" sz="2800" dirty="0">
                <a:sym typeface="Symbol" panose="05050102010706020507" pitchFamily="18" charset="2"/>
              </a:rPr>
              <a:t></a:t>
            </a:r>
            <a:r>
              <a:rPr lang="it-IT" sz="2800" dirty="0"/>
              <a:t>5</a:t>
            </a:r>
            <a:r>
              <a:rPr lang="it-IT" sz="2800" baseline="30000" dirty="0"/>
              <a:t>2</a:t>
            </a:r>
            <a:r>
              <a:rPr lang="it-IT" sz="2800" dirty="0"/>
              <a:t>+2</a:t>
            </a:r>
            <a:r>
              <a:rPr lang="it-IT" sz="2800" dirty="0">
                <a:sym typeface="Symbol" panose="05050102010706020507" pitchFamily="18" charset="2"/>
              </a:rPr>
              <a:t></a:t>
            </a:r>
            <a:r>
              <a:rPr lang="it-IT" sz="2800" dirty="0" smtClean="0"/>
              <a:t>5</a:t>
            </a:r>
            <a:r>
              <a:rPr lang="it-IT" sz="2800" baseline="30000" dirty="0" smtClean="0"/>
              <a:t>2</a:t>
            </a:r>
            <a:r>
              <a:rPr lang="it-IT" sz="2800" dirty="0" smtClean="0"/>
              <a:t>+5 + 5</a:t>
            </a:r>
            <a:r>
              <a:rPr lang="it-IT" sz="2800" baseline="30000" dirty="0" smtClean="0"/>
              <a:t>4</a:t>
            </a:r>
            <a:r>
              <a:rPr lang="it-IT" sz="2800" dirty="0" smtClean="0"/>
              <a:t> +5+1=</a:t>
            </a:r>
          </a:p>
          <a:p>
            <a:r>
              <a:rPr lang="it-IT" sz="2800" dirty="0" smtClean="0"/>
              <a:t>5</a:t>
            </a:r>
            <a:r>
              <a:rPr lang="it-IT" sz="2800" baseline="30000" dirty="0" smtClean="0"/>
              <a:t>3</a:t>
            </a:r>
            <a:r>
              <a:rPr lang="it-IT" sz="2800" dirty="0" smtClean="0"/>
              <a:t>+ </a:t>
            </a:r>
            <a:r>
              <a:rPr lang="it-IT" sz="2800" dirty="0"/>
              <a:t>5</a:t>
            </a:r>
            <a:r>
              <a:rPr lang="it-IT" sz="2800" baseline="30000" dirty="0"/>
              <a:t>4</a:t>
            </a:r>
            <a:r>
              <a:rPr lang="it-IT" sz="2800" dirty="0"/>
              <a:t> </a:t>
            </a:r>
            <a:r>
              <a:rPr lang="it-IT" sz="2800" dirty="0" smtClean="0"/>
              <a:t>+3</a:t>
            </a:r>
            <a:r>
              <a:rPr lang="it-IT" sz="2800" dirty="0" smtClean="0">
                <a:sym typeface="Symbol" panose="05050102010706020507" pitchFamily="18" charset="2"/>
              </a:rPr>
              <a:t></a:t>
            </a:r>
            <a:r>
              <a:rPr lang="it-IT" sz="2800" dirty="0" smtClean="0"/>
              <a:t>5 +2=</a:t>
            </a:r>
            <a:endParaRPr lang="en-US" sz="2800" dirty="0"/>
          </a:p>
          <a:p>
            <a:r>
              <a:rPr lang="it-IT" sz="2800" dirty="0" smtClean="0"/>
              <a:t>5</a:t>
            </a:r>
            <a:r>
              <a:rPr lang="it-IT" sz="2800" baseline="30000" dirty="0" smtClean="0"/>
              <a:t>4 </a:t>
            </a:r>
            <a:r>
              <a:rPr lang="it-IT" sz="2800" dirty="0" smtClean="0"/>
              <a:t>+5</a:t>
            </a:r>
            <a:r>
              <a:rPr lang="it-IT" sz="2800" baseline="30000" dirty="0"/>
              <a:t>3</a:t>
            </a:r>
            <a:r>
              <a:rPr lang="it-IT" sz="2800" dirty="0" smtClean="0"/>
              <a:t> +3</a:t>
            </a:r>
            <a:r>
              <a:rPr lang="it-IT" sz="2800" dirty="0" smtClean="0">
                <a:sym typeface="Symbol" panose="05050102010706020507" pitchFamily="18" charset="2"/>
              </a:rPr>
              <a:t></a:t>
            </a:r>
            <a:r>
              <a:rPr lang="it-IT" sz="2800" dirty="0" smtClean="0"/>
              <a:t>5+2 </a:t>
            </a:r>
            <a:r>
              <a:rPr lang="it-IT" sz="2800" dirty="0" smtClean="0">
                <a:sym typeface="Wingdings" panose="05000000000000000000" pitchFamily="2" charset="2"/>
              </a:rPr>
              <a:t> GOAL !!!</a:t>
            </a:r>
            <a:endParaRPr lang="en-US" sz="2800" dirty="0"/>
          </a:p>
          <a:p>
            <a:endParaRPr lang="it-IT" sz="2800" dirty="0" smtClean="0"/>
          </a:p>
          <a:p>
            <a:r>
              <a:rPr lang="it-IT" sz="2800" dirty="0" smtClean="0"/>
              <a:t>Quindi </a:t>
            </a:r>
            <a:r>
              <a:rPr lang="it-IT" sz="2800" dirty="0"/>
              <a:t>la rappresentazione in base 5 è </a:t>
            </a:r>
            <a:r>
              <a:rPr lang="it-IT" sz="2800" dirty="0" smtClean="0"/>
              <a:t>1132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149849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57167"/>
            <a:ext cx="8258204" cy="3000395"/>
          </a:xfrm>
        </p:spPr>
        <p:txBody>
          <a:bodyPr>
            <a:normAutofit fontScale="85000" lnSpcReduction="10000"/>
          </a:bodyPr>
          <a:lstStyle/>
          <a:p>
            <a:r>
              <a:rPr lang="it-IT" dirty="0" smtClean="0"/>
              <a:t> In [Ferrari 2003] è esposta una sperimentazione in cui si chiede ad un gruppo di studenti quale tra una serie di espressioni proposte è equivalente a 10</a:t>
            </a:r>
            <a:r>
              <a:rPr lang="it-IT" baseline="30000" dirty="0" smtClean="0"/>
              <a:t>3</a:t>
            </a:r>
            <a:r>
              <a:rPr lang="it-IT" dirty="0" smtClean="0">
                <a:sym typeface="Symbol"/>
              </a:rPr>
              <a:t></a:t>
            </a:r>
            <a:r>
              <a:rPr lang="it-IT" dirty="0" smtClean="0"/>
              <a:t>22</a:t>
            </a:r>
            <a:r>
              <a:rPr lang="it-IT" baseline="30000" dirty="0" smtClean="0"/>
              <a:t>4</a:t>
            </a:r>
            <a:r>
              <a:rPr lang="it-IT" dirty="0" smtClean="0"/>
              <a:t>-10</a:t>
            </a:r>
            <a:r>
              <a:rPr lang="it-IT" baseline="30000" dirty="0" smtClean="0"/>
              <a:t>4</a:t>
            </a:r>
            <a:r>
              <a:rPr lang="it-IT" dirty="0" smtClean="0">
                <a:sym typeface="Symbol"/>
              </a:rPr>
              <a:t></a:t>
            </a:r>
            <a:r>
              <a:rPr lang="it-IT" dirty="0" smtClean="0"/>
              <a:t>22</a:t>
            </a:r>
            <a:r>
              <a:rPr lang="it-IT" baseline="30000" dirty="0" smtClean="0"/>
              <a:t>3</a:t>
            </a:r>
            <a:r>
              <a:rPr lang="it-IT" dirty="0" smtClean="0"/>
              <a:t>. Ebbene, pur essendo il livello degli studenti coinvolti ottimo, nessuno si dimostra in grado di trovare la risposta corretta 12</a:t>
            </a:r>
            <a:r>
              <a:rPr lang="it-IT" dirty="0" smtClean="0">
                <a:sym typeface="Symbol"/>
              </a:rPr>
              <a:t></a:t>
            </a:r>
            <a:r>
              <a:rPr lang="it-IT" dirty="0" smtClean="0"/>
              <a:t>10</a:t>
            </a:r>
            <a:r>
              <a:rPr lang="it-IT" baseline="30000" dirty="0" smtClean="0"/>
              <a:t>3</a:t>
            </a:r>
            <a:r>
              <a:rPr lang="it-IT" dirty="0" smtClean="0">
                <a:sym typeface="Symbol"/>
              </a:rPr>
              <a:t></a:t>
            </a:r>
            <a:r>
              <a:rPr lang="it-IT" dirty="0" smtClean="0"/>
              <a:t>22</a:t>
            </a:r>
            <a:r>
              <a:rPr lang="it-IT" baseline="30000" dirty="0" smtClean="0"/>
              <a:t>3</a:t>
            </a:r>
            <a:r>
              <a:rPr lang="it-IT" dirty="0" smtClean="0"/>
              <a:t> che si ottiene tramite la seguente semplice dimostrazione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071538" y="2928934"/>
            <a:ext cx="7429552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 smtClean="0"/>
          </a:p>
          <a:p>
            <a:r>
              <a:rPr lang="it-IT" dirty="0" smtClean="0"/>
              <a:t>	</a:t>
            </a:r>
            <a:r>
              <a:rPr lang="it-IT" sz="2800" dirty="0" smtClean="0"/>
              <a:t>10</a:t>
            </a:r>
            <a:r>
              <a:rPr lang="it-IT" sz="2800" baseline="30000" dirty="0" smtClean="0"/>
              <a:t>3</a:t>
            </a:r>
            <a:r>
              <a:rPr lang="it-IT" sz="2800" dirty="0" smtClean="0">
                <a:sym typeface="Symbol"/>
              </a:rPr>
              <a:t></a:t>
            </a:r>
            <a:r>
              <a:rPr lang="it-IT" sz="2800" dirty="0" smtClean="0"/>
              <a:t>22</a:t>
            </a:r>
            <a:r>
              <a:rPr lang="it-IT" sz="2800" baseline="30000" dirty="0" smtClean="0"/>
              <a:t>4</a:t>
            </a:r>
            <a:r>
              <a:rPr lang="it-IT" sz="2800" dirty="0" smtClean="0"/>
              <a:t>-10</a:t>
            </a:r>
            <a:r>
              <a:rPr lang="it-IT" sz="2800" baseline="30000" dirty="0" smtClean="0"/>
              <a:t>4</a:t>
            </a:r>
            <a:r>
              <a:rPr lang="it-IT" sz="2800" dirty="0" smtClean="0">
                <a:sym typeface="Symbol"/>
              </a:rPr>
              <a:t></a:t>
            </a:r>
            <a:r>
              <a:rPr lang="it-IT" sz="2800" dirty="0" smtClean="0"/>
              <a:t>22</a:t>
            </a:r>
            <a:r>
              <a:rPr lang="it-IT" sz="2800" baseline="30000" dirty="0" smtClean="0"/>
              <a:t>3</a:t>
            </a:r>
            <a:r>
              <a:rPr lang="it-IT" sz="2800" dirty="0" smtClean="0"/>
              <a:t> = 10</a:t>
            </a:r>
            <a:r>
              <a:rPr lang="it-IT" sz="2800" baseline="30000" dirty="0" smtClean="0"/>
              <a:t>3</a:t>
            </a:r>
            <a:r>
              <a:rPr lang="it-IT" sz="2800" dirty="0" smtClean="0">
                <a:sym typeface="Symbol"/>
              </a:rPr>
              <a:t></a:t>
            </a:r>
            <a:r>
              <a:rPr lang="it-IT" sz="2800" dirty="0" smtClean="0"/>
              <a:t>22</a:t>
            </a:r>
            <a:r>
              <a:rPr lang="it-IT" sz="2800" baseline="30000" dirty="0" smtClean="0"/>
              <a:t>3</a:t>
            </a:r>
            <a:r>
              <a:rPr lang="it-IT" sz="2800" dirty="0" smtClean="0">
                <a:sym typeface="Symbol"/>
              </a:rPr>
              <a:t></a:t>
            </a:r>
            <a:r>
              <a:rPr lang="it-IT" sz="2800" dirty="0" smtClean="0"/>
              <a:t>(22-10) </a:t>
            </a:r>
          </a:p>
          <a:p>
            <a:r>
              <a:rPr lang="it-IT" sz="2800" dirty="0" smtClean="0"/>
              <a:t>	10</a:t>
            </a:r>
            <a:r>
              <a:rPr lang="it-IT" sz="2800" baseline="30000" dirty="0" smtClean="0"/>
              <a:t>3</a:t>
            </a:r>
            <a:r>
              <a:rPr lang="it-IT" sz="2800" dirty="0" smtClean="0">
                <a:sym typeface="Symbol"/>
              </a:rPr>
              <a:t></a:t>
            </a:r>
            <a:r>
              <a:rPr lang="it-IT" sz="2800" dirty="0" smtClean="0"/>
              <a:t>22</a:t>
            </a:r>
            <a:r>
              <a:rPr lang="it-IT" sz="2800" baseline="30000" dirty="0" smtClean="0"/>
              <a:t>3</a:t>
            </a:r>
            <a:r>
              <a:rPr lang="it-IT" sz="2800" dirty="0" smtClean="0">
                <a:sym typeface="Symbol"/>
              </a:rPr>
              <a:t></a:t>
            </a:r>
            <a:r>
              <a:rPr lang="it-IT" sz="2800" dirty="0" smtClean="0"/>
              <a:t>(22-10) = 10</a:t>
            </a:r>
            <a:r>
              <a:rPr lang="it-IT" sz="2800" baseline="30000" dirty="0" smtClean="0"/>
              <a:t>3</a:t>
            </a:r>
            <a:r>
              <a:rPr lang="it-IT" sz="2800" dirty="0" smtClean="0">
                <a:sym typeface="Symbol"/>
              </a:rPr>
              <a:t></a:t>
            </a:r>
            <a:r>
              <a:rPr lang="it-IT" sz="2800" dirty="0" smtClean="0"/>
              <a:t>22</a:t>
            </a:r>
            <a:r>
              <a:rPr lang="it-IT" sz="2800" baseline="30000" dirty="0" smtClean="0"/>
              <a:t>3</a:t>
            </a:r>
            <a:r>
              <a:rPr lang="it-IT" sz="2800" dirty="0" smtClean="0">
                <a:sym typeface="Symbol"/>
              </a:rPr>
              <a:t></a:t>
            </a:r>
            <a:r>
              <a:rPr lang="it-IT" sz="2800" dirty="0" smtClean="0"/>
              <a:t>12</a:t>
            </a:r>
          </a:p>
          <a:p>
            <a:r>
              <a:rPr lang="it-IT" sz="2800" dirty="0" smtClean="0"/>
              <a:t>	10</a:t>
            </a:r>
            <a:r>
              <a:rPr lang="it-IT" sz="2800" baseline="30000" dirty="0" smtClean="0"/>
              <a:t>3</a:t>
            </a:r>
            <a:r>
              <a:rPr lang="it-IT" sz="2800" dirty="0" smtClean="0">
                <a:sym typeface="Symbol"/>
              </a:rPr>
              <a:t></a:t>
            </a:r>
            <a:r>
              <a:rPr lang="it-IT" sz="2800" dirty="0" smtClean="0"/>
              <a:t>22</a:t>
            </a:r>
            <a:r>
              <a:rPr lang="it-IT" sz="2800" baseline="30000" dirty="0" smtClean="0"/>
              <a:t>3</a:t>
            </a:r>
            <a:r>
              <a:rPr lang="it-IT" sz="2800" dirty="0" smtClean="0">
                <a:sym typeface="Symbol"/>
              </a:rPr>
              <a:t></a:t>
            </a:r>
            <a:r>
              <a:rPr lang="it-IT" sz="2800" dirty="0" smtClean="0"/>
              <a:t>12 = </a:t>
            </a:r>
            <a:r>
              <a:rPr lang="it-IT" sz="2800" dirty="0" err="1" smtClean="0"/>
              <a:t>12</a:t>
            </a:r>
            <a:r>
              <a:rPr lang="it-IT" sz="2800" dirty="0" smtClean="0">
                <a:sym typeface="Symbol"/>
              </a:rPr>
              <a:t></a:t>
            </a:r>
            <a:r>
              <a:rPr lang="it-IT" sz="2800" dirty="0" smtClean="0"/>
              <a:t>10</a:t>
            </a:r>
            <a:r>
              <a:rPr lang="it-IT" sz="2800" baseline="30000" dirty="0" smtClean="0"/>
              <a:t>3</a:t>
            </a:r>
            <a:r>
              <a:rPr lang="it-IT" sz="2800" dirty="0" smtClean="0">
                <a:sym typeface="Symbol"/>
              </a:rPr>
              <a:t></a:t>
            </a:r>
            <a:r>
              <a:rPr lang="it-IT" sz="2800" dirty="0" smtClean="0"/>
              <a:t>22</a:t>
            </a:r>
            <a:r>
              <a:rPr lang="it-IT" sz="2800" baseline="30000" dirty="0" smtClean="0"/>
              <a:t>3</a:t>
            </a:r>
            <a:r>
              <a:rPr lang="it-IT" sz="2800" dirty="0" smtClean="0"/>
              <a:t>.</a:t>
            </a:r>
          </a:p>
        </p:txBody>
      </p:sp>
      <p:sp>
        <p:nvSpPr>
          <p:cNvPr id="5" name="Rettangolo 4"/>
          <p:cNvSpPr/>
          <p:nvPr/>
        </p:nvSpPr>
        <p:spPr>
          <a:xfrm>
            <a:off x="857224" y="4572008"/>
            <a:ext cx="750099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Il fatto è che gli studenti si sono posti come primo obiettivo il calcolo dei valori numerici delle espressioni dimostrandosi più attratti dalla dimensione calcolo che dalla dimensione dimostrazione.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3"/>
          <p:cNvSpPr txBox="1">
            <a:spLocks/>
          </p:cNvSpPr>
          <p:nvPr/>
        </p:nvSpPr>
        <p:spPr>
          <a:xfrm>
            <a:off x="395536" y="428604"/>
            <a:ext cx="8248430" cy="217345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EDUCARE</a:t>
            </a:r>
            <a:r>
              <a:rPr kumimoji="0" lang="it-IT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ALLA RAZIONALITA’ </a:t>
            </a:r>
            <a:r>
              <a:rPr lang="it-IT" sz="3200" dirty="0" smtClean="0"/>
              <a:t>NELL’INSEGNAMENTO SCOLASTICO SPESSO CONSISTE NEL FARE APPRENDERE ALGORITMI.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NELLA</a:t>
            </a:r>
            <a:r>
              <a:rPr kumimoji="0" lang="it-IT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MIGLIORE DELLE IPOTESI QUESTI ALGORITMI SONO GIUSTIFICATI </a:t>
            </a:r>
            <a:r>
              <a:rPr lang="it-IT" sz="3200" dirty="0" smtClean="0"/>
              <a:t>DA UN TEOREMA </a:t>
            </a:r>
            <a:r>
              <a:rPr lang="it-IT" sz="3200" dirty="0" err="1" smtClean="0"/>
              <a:t>DI</a:t>
            </a:r>
            <a:r>
              <a:rPr lang="it-IT" sz="3200" dirty="0" smtClean="0"/>
              <a:t> CORRETTEZZA</a:t>
            </a:r>
          </a:p>
        </p:txBody>
      </p:sp>
      <p:sp>
        <p:nvSpPr>
          <p:cNvPr id="6" name="Segnaposto contenuto 3"/>
          <p:cNvSpPr txBox="1">
            <a:spLocks/>
          </p:cNvSpPr>
          <p:nvPr/>
        </p:nvSpPr>
        <p:spPr>
          <a:xfrm>
            <a:off x="285720" y="2786058"/>
            <a:ext cx="8858280" cy="20808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3200" dirty="0" smtClean="0"/>
              <a:t>EVIDENTEMENTE UN ALGORITMO NON PUO’ ESSERE FRUTTO </a:t>
            </a:r>
            <a:r>
              <a:rPr lang="it-IT" sz="3200" dirty="0" err="1" smtClean="0"/>
              <a:t>DI</a:t>
            </a:r>
            <a:r>
              <a:rPr lang="it-IT" sz="3200" dirty="0" smtClean="0"/>
              <a:t> UNA CREAZIONE DELLO STUDENTE E QUINDI NON PUO’ CHE ESSERE ACCETTATO PASSIVAMENTE </a:t>
            </a:r>
          </a:p>
        </p:txBody>
      </p:sp>
      <p:sp>
        <p:nvSpPr>
          <p:cNvPr id="4" name="Segnaposto contenuto 3"/>
          <p:cNvSpPr txBox="1">
            <a:spLocks/>
          </p:cNvSpPr>
          <p:nvPr/>
        </p:nvSpPr>
        <p:spPr>
          <a:xfrm>
            <a:off x="214314" y="5072074"/>
            <a:ext cx="8929686" cy="15001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3200" dirty="0" smtClean="0"/>
              <a:t>NELLE UNIVERSITA’ INVECE …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MORALE n. 1:</a:t>
            </a:r>
          </a:p>
          <a:p>
            <a:pPr marL="0" indent="0">
              <a:buNone/>
            </a:pPr>
            <a:r>
              <a:rPr lang="it-IT" dirty="0" smtClean="0"/>
              <a:t>FARE IL CONTRARIO DI COME USUALMENTE PROCEDE LA MATEMATICA, CIOE’</a:t>
            </a:r>
          </a:p>
          <a:p>
            <a:pPr marL="0" indent="0">
              <a:buNone/>
            </a:pPr>
            <a:r>
              <a:rPr lang="it-IT" dirty="0" smtClean="0"/>
              <a:t>Trasformare ogni algoritmo determinista in un ‘algoritmo non determinista' </a:t>
            </a:r>
          </a:p>
          <a:p>
            <a:pPr marL="0" indent="0">
              <a:buNone/>
            </a:pPr>
            <a:r>
              <a:rPr lang="it-IT" dirty="0" smtClean="0"/>
              <a:t>Cioè ogni gioco di pazienza (diligenza) in un gioco di intelligenza.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7659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57166"/>
            <a:ext cx="8043890" cy="290037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MORALE n. 2:</a:t>
            </a:r>
          </a:p>
          <a:p>
            <a:pPr marL="0" indent="0">
              <a:buNone/>
            </a:pPr>
            <a:r>
              <a:rPr lang="it-IT" dirty="0" smtClean="0"/>
              <a:t>ESISTONO MOLTI MOMENTI IN CUI IL LINGUAGGIO NON SERVE PER PARLARE </a:t>
            </a:r>
            <a:r>
              <a:rPr lang="it-IT" dirty="0" err="1" smtClean="0"/>
              <a:t>DI</a:t>
            </a:r>
            <a:r>
              <a:rPr lang="it-IT" dirty="0" smtClean="0"/>
              <a:t> MATEMATICA MA E’ OGGETTO </a:t>
            </a:r>
            <a:r>
              <a:rPr lang="it-IT" dirty="0" err="1" smtClean="0"/>
              <a:t>DI</a:t>
            </a:r>
            <a:r>
              <a:rPr lang="it-IT" dirty="0" smtClean="0"/>
              <a:t> MANIPOLAZIONE IN ACCORDO CON DETERMINATE REGOLE.</a:t>
            </a:r>
            <a:endParaRPr lang="en-US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457200" y="3671902"/>
            <a:ext cx="8043890" cy="29003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MORALE n. </a:t>
            </a:r>
            <a:r>
              <a:rPr lang="it-IT" sz="3200" dirty="0" smtClean="0"/>
              <a:t>3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L’INTELLIGENZA SI MANIFESTA NELLA CAPACITA</a:t>
            </a:r>
            <a:r>
              <a:rPr lang="it-IT" sz="3200" baseline="0" dirty="0" smtClean="0"/>
              <a:t>’ </a:t>
            </a:r>
            <a:r>
              <a:rPr lang="it-IT" sz="3200" baseline="0" dirty="0" err="1" smtClean="0"/>
              <a:t>DI</a:t>
            </a:r>
            <a:r>
              <a:rPr lang="it-IT" sz="3200" baseline="0" dirty="0" smtClean="0"/>
              <a:t> </a:t>
            </a:r>
            <a:r>
              <a:rPr lang="it-IT" sz="3200" u="sng" baseline="0" dirty="0" smtClean="0"/>
              <a:t>SCEGLIERE</a:t>
            </a:r>
            <a:r>
              <a:rPr lang="it-IT" sz="3200" baseline="0" dirty="0" smtClean="0"/>
              <a:t> TRA DIVERSE POSSIBILI MOSSE QUELLA GIUSTA, </a:t>
            </a:r>
            <a:r>
              <a:rPr lang="it-IT" sz="3200" dirty="0" smtClean="0"/>
              <a:t>GUARDANDO DA LONTANO IL GOAL DA RAGGIUNGERE PER TENTARE </a:t>
            </a:r>
            <a:r>
              <a:rPr lang="it-IT" sz="3200" dirty="0" err="1" smtClean="0"/>
              <a:t>DI</a:t>
            </a:r>
            <a:r>
              <a:rPr lang="it-IT" sz="3200" dirty="0" smtClean="0"/>
              <a:t> AVVICINARSI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6598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56207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DIMOSTRAZIONI E CALCOLI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340768"/>
            <a:ext cx="8679338" cy="1873918"/>
          </a:xfrm>
        </p:spPr>
        <p:txBody>
          <a:bodyPr/>
          <a:lstStyle/>
          <a:p>
            <a:r>
              <a:rPr lang="it-IT" dirty="0" smtClean="0"/>
              <a:t>Usualmente vengono considerate cose differenti. Tuttavia ogni calcolo è una dimostrazione se si è obbligati a giustificarlo</a:t>
            </a:r>
            <a:endParaRPr lang="en-US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79512" y="3284984"/>
            <a:ext cx="8640960" cy="324036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Ad esempio, invece del seguente problema </a:t>
            </a:r>
          </a:p>
          <a:p>
            <a:r>
              <a:rPr lang="it-IT" b="1" dirty="0" smtClean="0"/>
              <a:t>Problema: </a:t>
            </a:r>
            <a:r>
              <a:rPr lang="it-IT" dirty="0"/>
              <a:t>C</a:t>
            </a:r>
            <a:r>
              <a:rPr lang="it-IT" dirty="0" smtClean="0"/>
              <a:t>alcolare</a:t>
            </a:r>
            <a:r>
              <a:rPr lang="it-IT" b="1" dirty="0" smtClean="0"/>
              <a:t> la somma di 346 e 274 </a:t>
            </a:r>
          </a:p>
          <a:p>
            <a:pPr marL="0" indent="0">
              <a:buNone/>
            </a:pPr>
            <a:r>
              <a:rPr lang="it-IT" dirty="0" smtClean="0"/>
              <a:t>si potrebbe chiedere, </a:t>
            </a:r>
          </a:p>
          <a:p>
            <a:endParaRPr lang="it-IT" dirty="0" smtClean="0"/>
          </a:p>
          <a:p>
            <a:r>
              <a:rPr lang="it-IT" b="1" dirty="0" smtClean="0"/>
              <a:t>Problema:</a:t>
            </a:r>
            <a:r>
              <a:rPr lang="it-IT" dirty="0" smtClean="0"/>
              <a:t> Tenendo conto che 346 e 274 sono proprietà che caratterizzano due numeri, indicare una analoga proprietà che caratterizza la relativa somma. </a:t>
            </a:r>
            <a:r>
              <a:rPr lang="it-IT" b="1" dirty="0" smtClean="0"/>
              <a:t>Motivare la risposta.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2397423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6632"/>
            <a:ext cx="8659688" cy="1800200"/>
          </a:xfrm>
        </p:spPr>
        <p:txBody>
          <a:bodyPr>
            <a:normAutofit lnSpcReduction="10000"/>
          </a:bodyPr>
          <a:lstStyle/>
          <a:p>
            <a:r>
              <a:rPr lang="it-IT" sz="2800" dirty="0" smtClean="0"/>
              <a:t>Spesso le dimostrazioni sono più potenti dei calcoli.</a:t>
            </a:r>
          </a:p>
          <a:p>
            <a:endParaRPr lang="it-IT" sz="2800" dirty="0" smtClean="0"/>
          </a:p>
          <a:p>
            <a:pPr marL="0" indent="0">
              <a:buNone/>
            </a:pPr>
            <a:r>
              <a:rPr lang="it-IT" sz="2800" b="1" dirty="0" smtClean="0"/>
              <a:t>Problema:</a:t>
            </a:r>
            <a:r>
              <a:rPr lang="it-IT" sz="2800" dirty="0" smtClean="0"/>
              <a:t> Determinare il resto della divisione del polinomio </a:t>
            </a:r>
            <a:r>
              <a:rPr lang="it-IT" sz="2800" i="1" dirty="0"/>
              <a:t>x</a:t>
            </a:r>
            <a:r>
              <a:rPr lang="it-IT" sz="2800" baseline="30000" dirty="0" smtClean="0"/>
              <a:t>234456721 </a:t>
            </a:r>
            <a:r>
              <a:rPr lang="it-IT" sz="2800" dirty="0" smtClean="0"/>
              <a:t>-2 per il polinomio </a:t>
            </a:r>
            <a:r>
              <a:rPr lang="it-IT" sz="2800" i="1" dirty="0" smtClean="0"/>
              <a:t>x-</a:t>
            </a:r>
            <a:r>
              <a:rPr lang="it-IT" sz="2800" dirty="0" smtClean="0"/>
              <a:t>1</a:t>
            </a:r>
            <a:endParaRPr lang="en-US" sz="2800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287813" y="2132856"/>
            <a:ext cx="8784976" cy="44644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/>
              <a:t>Potremmo eseguire effettivamente la divisione o, poiché</a:t>
            </a:r>
          </a:p>
          <a:p>
            <a:pPr marL="0" indent="0">
              <a:buNone/>
            </a:pPr>
            <a:endParaRPr lang="it-IT" sz="1100" i="1" dirty="0" smtClean="0"/>
          </a:p>
          <a:p>
            <a:pPr marL="0" indent="0" algn="ctr">
              <a:buNone/>
            </a:pPr>
            <a:r>
              <a:rPr lang="it-IT" i="1" dirty="0" smtClean="0"/>
              <a:t>x</a:t>
            </a:r>
            <a:r>
              <a:rPr lang="it-IT" baseline="30000" dirty="0" smtClean="0"/>
              <a:t>234456721 </a:t>
            </a:r>
            <a:r>
              <a:rPr lang="it-IT" dirty="0"/>
              <a:t>-</a:t>
            </a:r>
            <a:r>
              <a:rPr lang="it-IT" dirty="0" smtClean="0"/>
              <a:t>2 = p(x)(x-1)+r</a:t>
            </a:r>
          </a:p>
          <a:p>
            <a:pPr marL="0" indent="0">
              <a:buNone/>
            </a:pPr>
            <a:endParaRPr lang="it-IT" sz="1200" dirty="0" smtClean="0"/>
          </a:p>
          <a:p>
            <a:r>
              <a:rPr lang="it-IT" dirty="0"/>
              <a:t>p</a:t>
            </a:r>
            <a:r>
              <a:rPr lang="it-IT" dirty="0" smtClean="0"/>
              <a:t>onendo 1 al posto di x </a:t>
            </a:r>
          </a:p>
          <a:p>
            <a:r>
              <a:rPr lang="it-IT" dirty="0" smtClean="0"/>
              <a:t>1-2 = r</a:t>
            </a:r>
          </a:p>
          <a:p>
            <a:r>
              <a:rPr lang="it-IT" dirty="0" smtClean="0"/>
              <a:t>E quindi r = -1</a:t>
            </a:r>
          </a:p>
          <a:p>
            <a:endParaRPr lang="it-IT" dirty="0" smtClean="0"/>
          </a:p>
          <a:p>
            <a:r>
              <a:rPr lang="it-IT" dirty="0" smtClean="0"/>
              <a:t>(Didattica della dimostrazione: Paolo </a:t>
            </a:r>
            <a:r>
              <a:rPr lang="it-IT" dirty="0"/>
              <a:t>Gentilini, </a:t>
            </a:r>
            <a:r>
              <a:rPr lang="it-IT" dirty="0" err="1"/>
              <a:t>Irrsae</a:t>
            </a:r>
            <a:r>
              <a:rPr lang="it-IT" dirty="0"/>
              <a:t> </a:t>
            </a:r>
            <a:r>
              <a:rPr lang="it-IT" dirty="0" smtClean="0"/>
              <a:t>Liguria)</a:t>
            </a:r>
          </a:p>
        </p:txBody>
      </p:sp>
    </p:spTree>
    <p:extLst>
      <p:ext uri="{BB962C8B-B14F-4D97-AF65-F5344CB8AC3E}">
        <p14:creationId xmlns="" xmlns:p14="http://schemas.microsoft.com/office/powerpoint/2010/main" val="2631720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/>
          <a:lstStyle/>
          <a:p>
            <a:r>
              <a:rPr lang="it-IT" dirty="0" smtClean="0"/>
              <a:t>Gioco delle equazioni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4589" y="1438864"/>
            <a:ext cx="8229600" cy="4798448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Supponiamo che l’insegnante scelga l’equazione </a:t>
            </a:r>
            <a:r>
              <a:rPr lang="it-IT" dirty="0"/>
              <a:t>4</a:t>
            </a:r>
            <a:r>
              <a:rPr lang="it-IT" dirty="0">
                <a:sym typeface="Symbol" panose="05050102010706020507" pitchFamily="18" charset="2"/>
              </a:rPr>
              <a:t></a:t>
            </a:r>
            <a:r>
              <a:rPr lang="it-IT" i="1" dirty="0"/>
              <a:t>x-</a:t>
            </a:r>
            <a:r>
              <a:rPr lang="it-IT" dirty="0"/>
              <a:t>1</a:t>
            </a:r>
            <a:r>
              <a:rPr lang="it-IT" i="1" dirty="0"/>
              <a:t> = </a:t>
            </a:r>
            <a:r>
              <a:rPr lang="it-IT" dirty="0"/>
              <a:t>5</a:t>
            </a:r>
            <a:r>
              <a:rPr lang="it-IT" i="1" dirty="0"/>
              <a:t>+x</a:t>
            </a:r>
            <a:r>
              <a:rPr lang="it-IT" dirty="0"/>
              <a:t>. </a:t>
            </a:r>
            <a:r>
              <a:rPr lang="it-IT" dirty="0" smtClean="0"/>
              <a:t>Lo </a:t>
            </a:r>
            <a:r>
              <a:rPr lang="it-IT" dirty="0"/>
              <a:t>studente che tenta di risolvere l’equazione procede tramite opportune </a:t>
            </a:r>
            <a:r>
              <a:rPr lang="it-IT" i="1" dirty="0"/>
              <a:t>mosse</a:t>
            </a:r>
            <a:r>
              <a:rPr lang="it-IT" dirty="0"/>
              <a:t> in accordo con le seguenti regole: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it-IT" dirty="0"/>
              <a:t>si può addizionare o sottrarre una quantità ad entrambi i membri di una </a:t>
            </a:r>
            <a:r>
              <a:rPr lang="it-IT" dirty="0" smtClean="0"/>
              <a:t>equazione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it-IT" dirty="0"/>
              <a:t>si può moltiplicare o dividere per una quantità non nulla entrambi i membri di </a:t>
            </a:r>
            <a:r>
              <a:rPr lang="it-IT" dirty="0" smtClean="0"/>
              <a:t>un’equazione.</a:t>
            </a:r>
          </a:p>
          <a:p>
            <a:pPr marL="0" lvl="0" indent="0">
              <a:buNone/>
            </a:pPr>
            <a:endParaRPr lang="it-IT" dirty="0" smtClean="0"/>
          </a:p>
          <a:p>
            <a:pPr lvl="0"/>
            <a:r>
              <a:rPr lang="it-IT" dirty="0"/>
              <a:t>Uno stato vincente </a:t>
            </a:r>
            <a:r>
              <a:rPr lang="it-IT" dirty="0" smtClean="0"/>
              <a:t>è un’equazione </a:t>
            </a:r>
            <a:r>
              <a:rPr lang="it-IT" dirty="0"/>
              <a:t>della forma  </a:t>
            </a:r>
            <a:r>
              <a:rPr lang="it-IT" i="1" dirty="0" smtClean="0"/>
              <a:t>x </a:t>
            </a:r>
            <a:r>
              <a:rPr lang="it-IT" dirty="0"/>
              <a:t>= </a:t>
            </a:r>
            <a:r>
              <a:rPr lang="it-IT" i="1" dirty="0">
                <a:sym typeface="Symbol" panose="05050102010706020507" pitchFamily="18" charset="2"/>
              </a:rPr>
              <a:t></a:t>
            </a:r>
            <a:r>
              <a:rPr lang="it-IT" i="1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47638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0648"/>
            <a:ext cx="8329642" cy="131096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sz="3600" dirty="0" smtClean="0"/>
              <a:t>Lo </a:t>
            </a:r>
            <a:r>
              <a:rPr lang="it-IT" sz="3600" dirty="0"/>
              <a:t>svolgimento del compito potrebbe essere del tipo:</a:t>
            </a:r>
            <a:endParaRPr lang="en-US" sz="3600" dirty="0"/>
          </a:p>
          <a:p>
            <a:pPr marL="0" indent="0">
              <a:buNone/>
            </a:pPr>
            <a:r>
              <a:rPr lang="it-IT" sz="3600" dirty="0"/>
              <a:t> </a:t>
            </a:r>
            <a:endParaRPr lang="en-US" sz="3600" dirty="0"/>
          </a:p>
          <a:p>
            <a:pPr>
              <a:buNone/>
            </a:pPr>
            <a:r>
              <a:rPr lang="it-IT" sz="3600" dirty="0"/>
              <a:t>4</a:t>
            </a:r>
            <a:r>
              <a:rPr lang="it-IT" sz="3600" dirty="0">
                <a:sym typeface="Symbol" panose="05050102010706020507" pitchFamily="18" charset="2"/>
              </a:rPr>
              <a:t></a:t>
            </a:r>
            <a:r>
              <a:rPr lang="it-IT" sz="3600" i="1" dirty="0"/>
              <a:t>x </a:t>
            </a:r>
            <a:r>
              <a:rPr lang="it-IT" sz="3600" dirty="0"/>
              <a:t>-1</a:t>
            </a:r>
            <a:r>
              <a:rPr lang="it-IT" sz="3600" i="1" dirty="0"/>
              <a:t> = </a:t>
            </a:r>
            <a:r>
              <a:rPr lang="it-IT" sz="3600" dirty="0"/>
              <a:t>5</a:t>
            </a:r>
            <a:r>
              <a:rPr lang="it-IT" sz="3600" i="1" dirty="0"/>
              <a:t>+x            	⇨    	</a:t>
            </a:r>
            <a:endParaRPr lang="it-IT" sz="3600" i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ttangolo 3"/>
          <p:cNvSpPr/>
          <p:nvPr/>
        </p:nvSpPr>
        <p:spPr>
          <a:xfrm>
            <a:off x="428596" y="1571612"/>
            <a:ext cx="8215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4</a:t>
            </a:r>
            <a:r>
              <a:rPr lang="it-IT" sz="2800" i="1" dirty="0" smtClean="0">
                <a:sym typeface="Symbol" panose="05050102010706020507" pitchFamily="18" charset="2"/>
              </a:rPr>
              <a:t></a:t>
            </a:r>
            <a:r>
              <a:rPr lang="it-IT" sz="2800" i="1" dirty="0" smtClean="0"/>
              <a:t>x </a:t>
            </a:r>
            <a:r>
              <a:rPr lang="it-IT" sz="2800" dirty="0" smtClean="0"/>
              <a:t>-1+1</a:t>
            </a:r>
            <a:r>
              <a:rPr lang="it-IT" sz="2800" i="1" dirty="0" smtClean="0"/>
              <a:t> = </a:t>
            </a:r>
            <a:r>
              <a:rPr lang="it-IT" sz="2800" dirty="0" smtClean="0"/>
              <a:t>5</a:t>
            </a:r>
            <a:r>
              <a:rPr lang="it-IT" sz="2800" i="1" dirty="0" smtClean="0"/>
              <a:t>+x+</a:t>
            </a:r>
            <a:r>
              <a:rPr lang="it-IT" sz="2800" dirty="0" smtClean="0"/>
              <a:t>1</a:t>
            </a:r>
            <a:r>
              <a:rPr lang="it-IT" sz="2800" i="1" dirty="0" smtClean="0"/>
              <a:t>   	⇨  	</a:t>
            </a:r>
            <a:endParaRPr lang="en-US" sz="28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428596" y="2119962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dirty="0" smtClean="0"/>
              <a:t>4</a:t>
            </a:r>
            <a:r>
              <a:rPr lang="it-IT" sz="2800" i="1" dirty="0" smtClean="0">
                <a:sym typeface="Symbol" panose="05050102010706020507" pitchFamily="18" charset="2"/>
              </a:rPr>
              <a:t></a:t>
            </a:r>
            <a:r>
              <a:rPr lang="it-IT" sz="2800" i="1" dirty="0" smtClean="0"/>
              <a:t>x =</a:t>
            </a:r>
            <a:r>
              <a:rPr lang="it-IT" sz="2800" dirty="0" smtClean="0"/>
              <a:t> 6</a:t>
            </a:r>
            <a:r>
              <a:rPr lang="it-IT" sz="2800" i="1" dirty="0" smtClean="0"/>
              <a:t>+x                  	⇨     	...</a:t>
            </a:r>
            <a:endParaRPr lang="en-US" sz="2800" dirty="0" smtClean="0"/>
          </a:p>
        </p:txBody>
      </p:sp>
      <p:sp>
        <p:nvSpPr>
          <p:cNvPr id="6" name="Rettangolo 5"/>
          <p:cNvSpPr/>
          <p:nvPr/>
        </p:nvSpPr>
        <p:spPr>
          <a:xfrm>
            <a:off x="500050" y="2711231"/>
            <a:ext cx="80724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4</a:t>
            </a:r>
            <a:r>
              <a:rPr lang="it-IT" sz="2800" i="1" dirty="0" smtClean="0">
                <a:sym typeface="Symbol" panose="05050102010706020507" pitchFamily="18" charset="2"/>
              </a:rPr>
              <a:t></a:t>
            </a:r>
            <a:r>
              <a:rPr lang="it-IT" sz="2800" i="1" dirty="0" smtClean="0"/>
              <a:t>x-x =</a:t>
            </a:r>
            <a:r>
              <a:rPr lang="it-IT" sz="2800" dirty="0" smtClean="0"/>
              <a:t> 6</a:t>
            </a:r>
            <a:r>
              <a:rPr lang="it-IT" sz="2800" i="1" dirty="0" smtClean="0"/>
              <a:t>+x-x           	⇨   	</a:t>
            </a:r>
            <a:endParaRPr lang="en-US" sz="2800" dirty="0" smtClean="0"/>
          </a:p>
        </p:txBody>
      </p:sp>
      <p:sp>
        <p:nvSpPr>
          <p:cNvPr id="7" name="Rettangolo 6"/>
          <p:cNvSpPr/>
          <p:nvPr/>
        </p:nvSpPr>
        <p:spPr>
          <a:xfrm>
            <a:off x="500034" y="3326501"/>
            <a:ext cx="81439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3</a:t>
            </a:r>
            <a:r>
              <a:rPr lang="it-IT" sz="2800" i="1" dirty="0" smtClean="0">
                <a:sym typeface="Symbol" panose="05050102010706020507" pitchFamily="18" charset="2"/>
              </a:rPr>
              <a:t></a:t>
            </a:r>
            <a:r>
              <a:rPr lang="it-IT" sz="2800" i="1" dirty="0" smtClean="0"/>
              <a:t>x = </a:t>
            </a:r>
            <a:r>
              <a:rPr lang="it-IT" sz="2800" dirty="0" smtClean="0"/>
              <a:t>6</a:t>
            </a:r>
            <a:r>
              <a:rPr lang="it-IT" sz="2800" i="1" dirty="0" smtClean="0"/>
              <a:t>                      	⇨  	</a:t>
            </a:r>
            <a:endParaRPr lang="en-US" sz="2800" dirty="0" smtClean="0"/>
          </a:p>
        </p:txBody>
      </p:sp>
      <p:sp>
        <p:nvSpPr>
          <p:cNvPr id="8" name="Rettangolo 7"/>
          <p:cNvSpPr/>
          <p:nvPr/>
        </p:nvSpPr>
        <p:spPr>
          <a:xfrm>
            <a:off x="428612" y="4000504"/>
            <a:ext cx="85011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(3</a:t>
            </a:r>
            <a:r>
              <a:rPr lang="it-IT" sz="2800" i="1" dirty="0" smtClean="0">
                <a:sym typeface="Symbol" panose="05050102010706020507" pitchFamily="18" charset="2"/>
              </a:rPr>
              <a:t></a:t>
            </a:r>
            <a:r>
              <a:rPr lang="it-IT" sz="2800" i="1" dirty="0" smtClean="0"/>
              <a:t>x</a:t>
            </a:r>
            <a:r>
              <a:rPr lang="it-IT" sz="2800" dirty="0" smtClean="0"/>
              <a:t>)/3</a:t>
            </a:r>
            <a:r>
              <a:rPr lang="it-IT" sz="2800" i="1" dirty="0" smtClean="0"/>
              <a:t> = </a:t>
            </a:r>
            <a:r>
              <a:rPr lang="it-IT" sz="2800" dirty="0" smtClean="0"/>
              <a:t>6/3</a:t>
            </a:r>
            <a:r>
              <a:rPr lang="it-IT" sz="2800" i="1" dirty="0" smtClean="0"/>
              <a:t>           	 ⇨</a:t>
            </a:r>
            <a:endParaRPr lang="en-US" sz="2800" dirty="0" smtClean="0"/>
          </a:p>
        </p:txBody>
      </p:sp>
      <p:sp>
        <p:nvSpPr>
          <p:cNvPr id="9" name="Rettangolo 8"/>
          <p:cNvSpPr/>
          <p:nvPr/>
        </p:nvSpPr>
        <p:spPr>
          <a:xfrm>
            <a:off x="500034" y="4786322"/>
            <a:ext cx="8215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i="1" dirty="0" smtClean="0"/>
              <a:t>x = </a:t>
            </a:r>
            <a:r>
              <a:rPr lang="it-IT" sz="2800" dirty="0" smtClean="0"/>
              <a:t>6/3</a:t>
            </a:r>
            <a:r>
              <a:rPr lang="it-IT" sz="2800" i="1" dirty="0" smtClean="0"/>
              <a:t>                     	⇨      	</a:t>
            </a:r>
            <a:endParaRPr lang="en-US" sz="2800" dirty="0" smtClean="0"/>
          </a:p>
        </p:txBody>
      </p:sp>
      <p:sp>
        <p:nvSpPr>
          <p:cNvPr id="10" name="Rettangolo 9"/>
          <p:cNvSpPr/>
          <p:nvPr/>
        </p:nvSpPr>
        <p:spPr>
          <a:xfrm>
            <a:off x="500066" y="5572140"/>
            <a:ext cx="84296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i="1" dirty="0" smtClean="0"/>
              <a:t>x = </a:t>
            </a:r>
            <a:r>
              <a:rPr lang="it-IT" sz="2800" dirty="0" smtClean="0"/>
              <a:t>2   </a:t>
            </a:r>
            <a:r>
              <a:rPr lang="it-IT" sz="2800" i="1" dirty="0" smtClean="0"/>
              <a:t>                       pertanto la soluzione è il numero </a:t>
            </a:r>
            <a:r>
              <a:rPr lang="it-IT" sz="2800" dirty="0" smtClean="0"/>
              <a:t>2</a:t>
            </a:r>
            <a:r>
              <a:rPr lang="it-IT" sz="2800" i="1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779035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In realtà si applica un gioco più rapido le cui regole sono le seguenti.</a:t>
            </a:r>
            <a:endParaRPr lang="en-US" dirty="0"/>
          </a:p>
          <a:p>
            <a:pPr marL="0" indent="0">
              <a:buNone/>
            </a:pPr>
            <a:r>
              <a:rPr lang="it-IT" dirty="0"/>
              <a:t> </a:t>
            </a:r>
            <a:endParaRPr lang="en-US" dirty="0"/>
          </a:p>
          <a:p>
            <a:pPr lvl="0"/>
            <a:r>
              <a:rPr lang="it-IT" dirty="0"/>
              <a:t>E’ possibile passare una quantità che si addiziona </a:t>
            </a:r>
            <a:r>
              <a:rPr lang="it-IT" dirty="0" smtClean="0"/>
              <a:t>(si </a:t>
            </a:r>
            <a:r>
              <a:rPr lang="it-IT" dirty="0"/>
              <a:t>sottrae) da un lato all’altro dell’equazione cambiandola di segno</a:t>
            </a:r>
            <a:r>
              <a:rPr lang="it-IT" dirty="0" smtClean="0"/>
              <a:t>,</a:t>
            </a:r>
          </a:p>
          <a:p>
            <a:pPr lvl="0"/>
            <a:endParaRPr lang="en-US" dirty="0"/>
          </a:p>
          <a:p>
            <a:pPr lvl="0"/>
            <a:r>
              <a:rPr lang="it-IT" dirty="0"/>
              <a:t>E’ possibile passare una quantità che si moltiplica (si divide) da un lato all’altro di un’equazione invertendola.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2470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332656"/>
            <a:ext cx="8858280" cy="1810460"/>
          </a:xfrm>
        </p:spPr>
        <p:txBody>
          <a:bodyPr>
            <a:normAutofit fontScale="70000" lnSpcReduction="20000"/>
          </a:bodyPr>
          <a:lstStyle/>
          <a:p>
            <a:pPr marL="2514600" indent="-2514600">
              <a:buNone/>
            </a:pPr>
            <a:r>
              <a:rPr lang="it-IT" sz="4000" i="1" dirty="0"/>
              <a:t>4</a:t>
            </a:r>
            <a:r>
              <a:rPr lang="it-IT" sz="4000" dirty="0">
                <a:sym typeface="Symbol" panose="05050102010706020507" pitchFamily="18" charset="2"/>
              </a:rPr>
              <a:t></a:t>
            </a:r>
            <a:r>
              <a:rPr lang="it-IT" sz="4000" i="1" dirty="0"/>
              <a:t>x -1 = 5+x    </a:t>
            </a:r>
            <a:r>
              <a:rPr lang="it-IT" sz="4000" i="1" dirty="0" smtClean="0"/>
              <a:t>⇨  beh</a:t>
            </a:r>
            <a:r>
              <a:rPr lang="it-IT" sz="4000" i="1" dirty="0"/>
              <a:t>, devo tentare di trasformare questa </a:t>
            </a:r>
            <a:r>
              <a:rPr lang="it-IT" sz="4000" i="1" dirty="0" smtClean="0"/>
              <a:t>    equazione in una cosa</a:t>
            </a:r>
            <a:r>
              <a:rPr lang="en-US" sz="4000" dirty="0"/>
              <a:t> </a:t>
            </a:r>
            <a:r>
              <a:rPr lang="it-IT" sz="4000" i="1" dirty="0" smtClean="0"/>
              <a:t>del </a:t>
            </a:r>
            <a:r>
              <a:rPr lang="it-IT" sz="4000" i="1" dirty="0"/>
              <a:t>tipo x</a:t>
            </a:r>
            <a:r>
              <a:rPr lang="it-IT" sz="4000" dirty="0"/>
              <a:t> </a:t>
            </a:r>
            <a:r>
              <a:rPr lang="it-IT" sz="4000" i="1" dirty="0"/>
              <a:t>= </a:t>
            </a:r>
            <a:r>
              <a:rPr lang="it-IT" sz="4000" i="1" dirty="0">
                <a:sym typeface="Symbol" panose="05050102010706020507" pitchFamily="18" charset="2"/>
              </a:rPr>
              <a:t></a:t>
            </a:r>
            <a:r>
              <a:rPr lang="it-IT" sz="4000" i="1" dirty="0"/>
              <a:t> </a:t>
            </a:r>
            <a:r>
              <a:rPr lang="it-IT" sz="4000" dirty="0"/>
              <a:t>… </a:t>
            </a:r>
            <a:r>
              <a:rPr lang="it-IT" sz="4000" i="1" dirty="0"/>
              <a:t>forse sarebbe opportuno </a:t>
            </a:r>
            <a:r>
              <a:rPr lang="it-IT" sz="4000" i="1" u="sng" dirty="0" smtClean="0"/>
              <a:t>togliere</a:t>
            </a:r>
            <a:r>
              <a:rPr lang="it-IT" sz="4000" i="1" dirty="0" smtClean="0"/>
              <a:t>  -1, per farlo lo </a:t>
            </a:r>
            <a:r>
              <a:rPr lang="it-IT" sz="4000" i="1" u="sng" dirty="0" smtClean="0"/>
              <a:t>sposto</a:t>
            </a:r>
            <a:r>
              <a:rPr lang="it-IT" sz="4000" i="1" dirty="0" smtClean="0"/>
              <a:t> a </a:t>
            </a:r>
            <a:r>
              <a:rPr lang="it-IT" sz="4000" i="1" u="sng" dirty="0" smtClean="0"/>
              <a:t>destra</a:t>
            </a:r>
            <a:r>
              <a:rPr lang="it-IT" sz="4000" i="1" dirty="0" smtClean="0"/>
              <a:t> </a:t>
            </a:r>
            <a:r>
              <a:rPr lang="it-IT" sz="4000" i="1" u="sng" dirty="0" smtClean="0"/>
              <a:t>cambiandolo di segno</a:t>
            </a:r>
            <a:endParaRPr lang="en-US" sz="4000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Rettangolo 3"/>
          <p:cNvSpPr/>
          <p:nvPr/>
        </p:nvSpPr>
        <p:spPr>
          <a:xfrm>
            <a:off x="285720" y="1970308"/>
            <a:ext cx="864399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i="1" dirty="0" smtClean="0"/>
              <a:t>4</a:t>
            </a:r>
            <a:r>
              <a:rPr lang="it-IT" sz="2800" i="1" dirty="0" smtClean="0">
                <a:sym typeface="Symbol" panose="05050102010706020507" pitchFamily="18" charset="2"/>
              </a:rPr>
              <a:t></a:t>
            </a:r>
            <a:r>
              <a:rPr lang="it-IT" sz="2800" i="1" dirty="0" smtClean="0"/>
              <a:t>x = 5+x+1  ⇨ 	...</a:t>
            </a:r>
            <a:endParaRPr lang="en-US" sz="2800" dirty="0" smtClean="0"/>
          </a:p>
          <a:p>
            <a:r>
              <a:rPr lang="it-IT" sz="2800" i="1" dirty="0" smtClean="0"/>
              <a:t>4</a:t>
            </a:r>
            <a:r>
              <a:rPr lang="it-IT" sz="2800" i="1" dirty="0" smtClean="0">
                <a:sym typeface="Symbol" panose="05050102010706020507" pitchFamily="18" charset="2"/>
              </a:rPr>
              <a:t></a:t>
            </a:r>
            <a:r>
              <a:rPr lang="it-IT" sz="2800" i="1" dirty="0" smtClean="0"/>
              <a:t>x = 6+x      ⇨   	ora sarebbe opportuno </a:t>
            </a:r>
            <a:r>
              <a:rPr lang="it-IT" sz="2800" i="1" u="sng" dirty="0" smtClean="0"/>
              <a:t>togliere</a:t>
            </a:r>
            <a:r>
              <a:rPr lang="it-IT" sz="2800" i="1" dirty="0" smtClean="0"/>
              <a:t> x da</a:t>
            </a:r>
          </a:p>
          <a:p>
            <a:r>
              <a:rPr lang="it-IT" sz="2800" i="1" dirty="0" smtClean="0"/>
              <a:t>                              </a:t>
            </a:r>
            <a:r>
              <a:rPr lang="it-IT" sz="2800" i="1" u="sng" dirty="0" smtClean="0"/>
              <a:t>destra</a:t>
            </a:r>
            <a:r>
              <a:rPr lang="it-IT" sz="2800" i="1" dirty="0" smtClean="0"/>
              <a:t>, per farlo lo </a:t>
            </a:r>
            <a:r>
              <a:rPr lang="it-IT" sz="2800" i="1" u="sng" dirty="0" smtClean="0"/>
              <a:t>sposto</a:t>
            </a:r>
            <a:r>
              <a:rPr lang="it-IT" sz="2800" i="1" dirty="0" smtClean="0"/>
              <a:t> a</a:t>
            </a:r>
          </a:p>
          <a:p>
            <a:r>
              <a:rPr lang="it-IT" sz="2800" i="1" dirty="0" smtClean="0"/>
              <a:t>                              </a:t>
            </a:r>
            <a:r>
              <a:rPr lang="it-IT" sz="2800" i="1" u="sng" dirty="0" smtClean="0"/>
              <a:t> sinistra</a:t>
            </a:r>
            <a:r>
              <a:rPr lang="it-IT" sz="2800" i="1" dirty="0" smtClean="0"/>
              <a:t> </a:t>
            </a:r>
            <a:r>
              <a:rPr lang="it-IT" sz="2800" i="1" u="sng" dirty="0" smtClean="0"/>
              <a:t>cambiandolo di segno</a:t>
            </a:r>
            <a:endParaRPr lang="en-US" sz="28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214282" y="3829955"/>
            <a:ext cx="85725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i="1" dirty="0" smtClean="0"/>
              <a:t>4</a:t>
            </a:r>
            <a:r>
              <a:rPr lang="it-IT" sz="2800" i="1" dirty="0" smtClean="0">
                <a:sym typeface="Symbol" panose="05050102010706020507" pitchFamily="18" charset="2"/>
              </a:rPr>
              <a:t></a:t>
            </a:r>
            <a:r>
              <a:rPr lang="it-IT" sz="2800" i="1" dirty="0" smtClean="0"/>
              <a:t>x-x = 6   ⇨   	...</a:t>
            </a:r>
            <a:endParaRPr lang="en-US" sz="2800" i="1" dirty="0" smtClean="0"/>
          </a:p>
          <a:p>
            <a:r>
              <a:rPr lang="it-IT" sz="2800" i="1" dirty="0" smtClean="0"/>
              <a:t>3</a:t>
            </a:r>
            <a:r>
              <a:rPr lang="it-IT" sz="2800" i="1" dirty="0" smtClean="0">
                <a:sym typeface="Symbol" panose="05050102010706020507" pitchFamily="18" charset="2"/>
              </a:rPr>
              <a:t></a:t>
            </a:r>
            <a:r>
              <a:rPr lang="it-IT" sz="2800" i="1" dirty="0" smtClean="0"/>
              <a:t>x = 6      ⇨  	ora sarebbe opportuno </a:t>
            </a:r>
            <a:r>
              <a:rPr lang="it-IT" sz="2800" i="1" u="sng" dirty="0" smtClean="0"/>
              <a:t>togliere</a:t>
            </a:r>
            <a:r>
              <a:rPr lang="it-IT" sz="2800" i="1" dirty="0" smtClean="0"/>
              <a:t> il 3,</a:t>
            </a:r>
          </a:p>
          <a:p>
            <a:r>
              <a:rPr lang="it-IT" sz="2800" i="1" dirty="0" smtClean="0"/>
              <a:t>                                per farlo lo </a:t>
            </a:r>
            <a:r>
              <a:rPr lang="it-IT" sz="2800" i="1" u="sng" dirty="0" smtClean="0"/>
              <a:t>porto sotto</a:t>
            </a:r>
            <a:r>
              <a:rPr lang="it-IT" sz="2800" i="1" dirty="0" smtClean="0"/>
              <a:t> al 6</a:t>
            </a:r>
            <a:endParaRPr lang="en-US" sz="2800" dirty="0" smtClean="0"/>
          </a:p>
        </p:txBody>
      </p:sp>
      <p:sp>
        <p:nvSpPr>
          <p:cNvPr id="6" name="Rettangolo 5"/>
          <p:cNvSpPr/>
          <p:nvPr/>
        </p:nvSpPr>
        <p:spPr>
          <a:xfrm>
            <a:off x="285720" y="5572140"/>
            <a:ext cx="86439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i="1" dirty="0" smtClean="0"/>
              <a:t>x = 6/3     ⇨    </a:t>
            </a:r>
            <a:endParaRPr lang="en-US" sz="2800" dirty="0" smtClean="0"/>
          </a:p>
          <a:p>
            <a:r>
              <a:rPr lang="it-IT" sz="2800" i="1" dirty="0" smtClean="0"/>
              <a:t>x = 2         ci sono riuscito: è la </a:t>
            </a:r>
            <a:r>
              <a:rPr lang="it-IT" sz="2800" i="1" u="sng" dirty="0" smtClean="0"/>
              <a:t>forma</a:t>
            </a:r>
            <a:r>
              <a:rPr lang="it-IT" sz="2800" i="1" dirty="0" smtClean="0"/>
              <a:t> che cercavo! 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397701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1"/>
            <a:ext cx="8256486" cy="2204865"/>
          </a:xfrm>
        </p:spPr>
        <p:txBody>
          <a:bodyPr>
            <a:noAutofit/>
          </a:bodyPr>
          <a:lstStyle/>
          <a:p>
            <a:pPr algn="l"/>
            <a:r>
              <a:rPr lang="it-IT" sz="2800" dirty="0"/>
              <a:t>La procedura utilizzata si basa su scelte intelligenti anche se esse si riferiscono alla forma delle equazioni e non al loro significato. Infatti è l’intelligenza dello studente che gli permette di evitare sequenze del tipo, 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04865"/>
            <a:ext cx="7758138" cy="652632"/>
          </a:xfrm>
        </p:spPr>
        <p:txBody>
          <a:bodyPr>
            <a:normAutofit/>
          </a:bodyPr>
          <a:lstStyle/>
          <a:p>
            <a:r>
              <a:rPr lang="it-IT" i="1" dirty="0" smtClean="0"/>
              <a:t>4</a:t>
            </a:r>
            <a:r>
              <a:rPr lang="it-IT" i="1" dirty="0">
                <a:sym typeface="Symbol" panose="05050102010706020507" pitchFamily="18" charset="2"/>
              </a:rPr>
              <a:t></a:t>
            </a:r>
            <a:r>
              <a:rPr lang="it-IT" i="1" dirty="0"/>
              <a:t>x-1 = 5+x           </a:t>
            </a:r>
            <a:r>
              <a:rPr lang="it-IT" i="1" dirty="0" smtClean="0"/>
              <a:t>           ⇨</a:t>
            </a:r>
            <a:r>
              <a:rPr lang="it-IT" dirty="0" smtClean="0"/>
              <a:t>  </a:t>
            </a:r>
          </a:p>
          <a:p>
            <a:endParaRPr lang="en-US" dirty="0"/>
          </a:p>
        </p:txBody>
      </p:sp>
      <p:sp>
        <p:nvSpPr>
          <p:cNvPr id="4" name="Rettangolo 3"/>
          <p:cNvSpPr/>
          <p:nvPr/>
        </p:nvSpPr>
        <p:spPr>
          <a:xfrm>
            <a:off x="642942" y="3048656"/>
            <a:ext cx="86439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i="1" dirty="0" smtClean="0"/>
              <a:t>5</a:t>
            </a:r>
            <a:r>
              <a:rPr lang="it-IT" sz="2800" i="1" dirty="0" smtClean="0">
                <a:sym typeface="Symbol" panose="05050102010706020507" pitchFamily="18" charset="2"/>
              </a:rPr>
              <a:t></a:t>
            </a:r>
            <a:r>
              <a:rPr lang="it-IT" sz="2800" i="1" dirty="0" smtClean="0"/>
              <a:t>(4</a:t>
            </a:r>
            <a:r>
              <a:rPr lang="it-IT" sz="2800" i="1" dirty="0" smtClean="0">
                <a:sym typeface="Symbol" panose="05050102010706020507" pitchFamily="18" charset="2"/>
              </a:rPr>
              <a:t></a:t>
            </a:r>
            <a:r>
              <a:rPr lang="it-IT" sz="2800" i="1" dirty="0" smtClean="0"/>
              <a:t>x-1) = 5</a:t>
            </a:r>
            <a:r>
              <a:rPr lang="it-IT" sz="2800" i="1" dirty="0" smtClean="0">
                <a:sym typeface="Symbol" panose="05050102010706020507" pitchFamily="18" charset="2"/>
              </a:rPr>
              <a:t></a:t>
            </a:r>
            <a:r>
              <a:rPr lang="it-IT" sz="2800" i="1" dirty="0" smtClean="0"/>
              <a:t>(5+x)      ⇨  </a:t>
            </a:r>
            <a:endParaRPr lang="en-US" sz="2800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71504" y="4139991"/>
            <a:ext cx="8358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i="1" dirty="0" smtClean="0"/>
              <a:t>5</a:t>
            </a:r>
            <a:r>
              <a:rPr lang="it-IT" sz="2800" i="1" dirty="0" smtClean="0">
                <a:sym typeface="Symbol" panose="05050102010706020507" pitchFamily="18" charset="2"/>
              </a:rPr>
              <a:t></a:t>
            </a:r>
            <a:r>
              <a:rPr lang="it-IT" sz="2800" i="1" dirty="0" err="1" smtClean="0"/>
              <a:t>5</a:t>
            </a:r>
            <a:r>
              <a:rPr lang="it-IT" sz="2800" i="1" dirty="0" smtClean="0">
                <a:sym typeface="Symbol" panose="05050102010706020507" pitchFamily="18" charset="2"/>
              </a:rPr>
              <a:t></a:t>
            </a:r>
            <a:r>
              <a:rPr lang="it-IT" sz="2800" i="1" dirty="0" smtClean="0"/>
              <a:t>(4</a:t>
            </a:r>
            <a:r>
              <a:rPr lang="it-IT" sz="2800" i="1" dirty="0" smtClean="0">
                <a:sym typeface="Symbol" panose="05050102010706020507" pitchFamily="18" charset="2"/>
              </a:rPr>
              <a:t></a:t>
            </a:r>
            <a:r>
              <a:rPr lang="it-IT" sz="2800" i="1" dirty="0" smtClean="0"/>
              <a:t>x-1) = 5</a:t>
            </a:r>
            <a:r>
              <a:rPr lang="it-IT" sz="2800" i="1" dirty="0" smtClean="0">
                <a:sym typeface="Symbol" panose="05050102010706020507" pitchFamily="18" charset="2"/>
              </a:rPr>
              <a:t></a:t>
            </a:r>
            <a:r>
              <a:rPr lang="it-IT" sz="2800" i="1" dirty="0" err="1" smtClean="0"/>
              <a:t>5</a:t>
            </a:r>
            <a:r>
              <a:rPr lang="it-IT" sz="2800" i="1" dirty="0" smtClean="0">
                <a:sym typeface="Symbol" panose="05050102010706020507" pitchFamily="18" charset="2"/>
              </a:rPr>
              <a:t></a:t>
            </a:r>
            <a:r>
              <a:rPr lang="it-IT" sz="2800" i="1" dirty="0" smtClean="0"/>
              <a:t>(5+x)  ⇨</a:t>
            </a:r>
            <a:endParaRPr lang="en-US" sz="2800" dirty="0" smtClean="0"/>
          </a:p>
        </p:txBody>
      </p:sp>
      <p:sp>
        <p:nvSpPr>
          <p:cNvPr id="6" name="Rettangolo 5"/>
          <p:cNvSpPr/>
          <p:nvPr/>
        </p:nvSpPr>
        <p:spPr>
          <a:xfrm>
            <a:off x="571472" y="4906044"/>
            <a:ext cx="83582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i="1" dirty="0" smtClean="0"/>
              <a:t>5</a:t>
            </a:r>
            <a:r>
              <a:rPr lang="it-IT" sz="2800" i="1" dirty="0" smtClean="0">
                <a:sym typeface="Symbol" panose="05050102010706020507" pitchFamily="18" charset="2"/>
              </a:rPr>
              <a:t></a:t>
            </a:r>
            <a:r>
              <a:rPr lang="it-IT" sz="2800" i="1" dirty="0" err="1" smtClean="0"/>
              <a:t>5</a:t>
            </a:r>
            <a:r>
              <a:rPr lang="it-IT" sz="2800" i="1" dirty="0" smtClean="0">
                <a:sym typeface="Symbol" panose="05050102010706020507" pitchFamily="18" charset="2"/>
              </a:rPr>
              <a:t></a:t>
            </a:r>
            <a:r>
              <a:rPr lang="it-IT" sz="2800" i="1" dirty="0" smtClean="0"/>
              <a:t>(4</a:t>
            </a:r>
            <a:r>
              <a:rPr lang="it-IT" sz="2800" i="1" dirty="0" smtClean="0">
                <a:sym typeface="Symbol" panose="05050102010706020507" pitchFamily="18" charset="2"/>
              </a:rPr>
              <a:t></a:t>
            </a:r>
            <a:r>
              <a:rPr lang="it-IT" sz="2800" i="1" dirty="0" smtClean="0"/>
              <a:t>x-1) +1 = 5</a:t>
            </a:r>
            <a:r>
              <a:rPr lang="it-IT" sz="2800" i="1" dirty="0" smtClean="0">
                <a:sym typeface="Symbol" panose="05050102010706020507" pitchFamily="18" charset="2"/>
              </a:rPr>
              <a:t></a:t>
            </a:r>
            <a:r>
              <a:rPr lang="it-IT" sz="2800" i="1" dirty="0" err="1" smtClean="0"/>
              <a:t>5</a:t>
            </a:r>
            <a:r>
              <a:rPr lang="it-IT" sz="2800" i="1" dirty="0" smtClean="0">
                <a:sym typeface="Symbol" panose="05050102010706020507" pitchFamily="18" charset="2"/>
              </a:rPr>
              <a:t></a:t>
            </a:r>
            <a:r>
              <a:rPr lang="it-IT" sz="2800" i="1" dirty="0" smtClean="0"/>
              <a:t>(5+x)+1  ⇨</a:t>
            </a:r>
          </a:p>
          <a:p>
            <a:r>
              <a:rPr lang="it-IT" sz="2800" i="1" dirty="0" smtClean="0"/>
              <a:t>. . .</a:t>
            </a:r>
            <a:endParaRPr lang="en-US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2367668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011222"/>
          </a:xfrm>
        </p:spPr>
        <p:txBody>
          <a:bodyPr>
            <a:noAutofit/>
          </a:bodyPr>
          <a:lstStyle/>
          <a:p>
            <a:r>
              <a:rPr lang="it-IT" sz="3200" dirty="0" smtClean="0"/>
              <a:t>OLTRE AGLI ALGORITMI SONO IMPOSTI ANCHE </a:t>
            </a:r>
            <a:r>
              <a:rPr lang="it-IT" sz="3200" dirty="0" smtClean="0"/>
              <a:t>I TEOREMI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115328" cy="2614618"/>
          </a:xfrm>
        </p:spPr>
        <p:txBody>
          <a:bodyPr/>
          <a:lstStyle/>
          <a:p>
            <a:r>
              <a:rPr lang="it-IT" dirty="0" smtClean="0"/>
              <a:t>LA RAZIONALITA’ EQUIVALE AD AVERE UN BEL BAGAGLIO </a:t>
            </a:r>
            <a:r>
              <a:rPr lang="it-IT" dirty="0" err="1" smtClean="0"/>
              <a:t>DI</a:t>
            </a:r>
            <a:r>
              <a:rPr lang="it-IT" dirty="0" smtClean="0"/>
              <a:t> ALGORITMI E </a:t>
            </a:r>
            <a:r>
              <a:rPr lang="it-IT" dirty="0" err="1" smtClean="0"/>
              <a:t>DI</a:t>
            </a:r>
            <a:r>
              <a:rPr lang="it-IT" dirty="0" smtClean="0"/>
              <a:t> TEOREMI ED AVERE LA CAPACITA’ </a:t>
            </a:r>
            <a:r>
              <a:rPr lang="it-IT" dirty="0" err="1" smtClean="0"/>
              <a:t>DI</a:t>
            </a:r>
            <a:r>
              <a:rPr lang="it-IT" dirty="0" smtClean="0"/>
              <a:t> TIRARE FUORI DA QUESTO BAGAGLIO LA COSA GIUSTA </a:t>
            </a:r>
            <a:r>
              <a:rPr lang="it-IT" dirty="0" smtClean="0"/>
              <a:t>?</a:t>
            </a:r>
          </a:p>
          <a:p>
            <a:endParaRPr lang="it-IT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609600" y="4100530"/>
            <a:ext cx="8115328" cy="26146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 SI RICHIEDONO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NEMMENO ADATTAMENTI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2844" y="71414"/>
            <a:ext cx="8786874" cy="11430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t-IT" sz="3200" dirty="0" smtClean="0"/>
              <a:t>ALTERNATIVA </a:t>
            </a:r>
            <a:br>
              <a:rPr lang="it-IT" sz="3200" dirty="0" smtClean="0"/>
            </a:br>
            <a:r>
              <a:rPr lang="it-IT" sz="3200" dirty="0" smtClean="0"/>
              <a:t>Sostituire ai giochi di pazienza giochi di intelligenza</a:t>
            </a:r>
            <a:endParaRPr lang="it-IT" sz="3200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457200" y="1571612"/>
            <a:ext cx="7972452" cy="5257800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Gioco di pazienza             Gioco di intelligenza</a:t>
            </a:r>
          </a:p>
          <a:p>
            <a:pPr>
              <a:buNone/>
            </a:pPr>
            <a:r>
              <a:rPr lang="it-IT" dirty="0" smtClean="0"/>
              <a:t>MT determinista            MT non determinista</a:t>
            </a:r>
            <a:endParaRPr lang="it-IT" dirty="0"/>
          </a:p>
        </p:txBody>
      </p:sp>
      <p:sp>
        <p:nvSpPr>
          <p:cNvPr id="31780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81" name="Rectangle 37"/>
          <p:cNvSpPr>
            <a:spLocks noChangeArrowheads="1"/>
          </p:cNvSpPr>
          <p:nvPr/>
        </p:nvSpPr>
        <p:spPr bwMode="auto">
          <a:xfrm>
            <a:off x="0" y="457200"/>
            <a:ext cx="2877711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</a:t>
            </a:r>
            <a:endParaRPr kumimoji="0" lang="it-IT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</a:t>
            </a:r>
            <a:endParaRPr kumimoji="0" lang="it-IT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it-I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it-IT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1" name="Gruppo 80"/>
          <p:cNvGrpSpPr/>
          <p:nvPr/>
        </p:nvGrpSpPr>
        <p:grpSpPr>
          <a:xfrm>
            <a:off x="1214414" y="2928934"/>
            <a:ext cx="6357982" cy="3429024"/>
            <a:chOff x="1428728" y="2928934"/>
            <a:chExt cx="6215106" cy="3289305"/>
          </a:xfrm>
          <a:solidFill>
            <a:schemeClr val="accent1">
              <a:lumMod val="40000"/>
              <a:lumOff val="60000"/>
            </a:schemeClr>
          </a:solidFill>
        </p:grpSpPr>
        <p:grpSp>
          <p:nvGrpSpPr>
            <p:cNvPr id="3" name="Group 1"/>
            <p:cNvGrpSpPr>
              <a:grpSpLocks/>
            </p:cNvGrpSpPr>
            <p:nvPr/>
          </p:nvGrpSpPr>
          <p:grpSpPr bwMode="auto">
            <a:xfrm>
              <a:off x="1428728" y="2928934"/>
              <a:ext cx="6215106" cy="3289305"/>
              <a:chOff x="1929" y="5509"/>
              <a:chExt cx="5906" cy="4055"/>
            </a:xfrm>
            <a:grpFill/>
          </p:grpSpPr>
          <p:grpSp>
            <p:nvGrpSpPr>
              <p:cNvPr id="5" name="Group 25"/>
              <p:cNvGrpSpPr>
                <a:grpSpLocks/>
              </p:cNvGrpSpPr>
              <p:nvPr/>
            </p:nvGrpSpPr>
            <p:grpSpPr bwMode="auto">
              <a:xfrm>
                <a:off x="1929" y="5643"/>
                <a:ext cx="468" cy="3621"/>
                <a:chOff x="1521" y="5643"/>
                <a:chExt cx="468" cy="3621"/>
              </a:xfrm>
              <a:grpFill/>
            </p:grpSpPr>
            <p:grpSp>
              <p:nvGrpSpPr>
                <p:cNvPr id="6" name="Group 33"/>
                <p:cNvGrpSpPr>
                  <a:grpSpLocks/>
                </p:cNvGrpSpPr>
                <p:nvPr/>
              </p:nvGrpSpPr>
              <p:grpSpPr bwMode="auto">
                <a:xfrm>
                  <a:off x="1653" y="5643"/>
                  <a:ext cx="182" cy="937"/>
                  <a:chOff x="1633" y="5794"/>
                  <a:chExt cx="182" cy="1016"/>
                </a:xfrm>
                <a:grpFill/>
              </p:grpSpPr>
              <p:sp>
                <p:nvSpPr>
                  <p:cNvPr id="31779" name="AutoShape 3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1633" y="5794"/>
                    <a:ext cx="182" cy="159"/>
                  </a:xfrm>
                  <a:prstGeom prst="roundRect">
                    <a:avLst>
                      <a:gd name="adj" fmla="val 16667"/>
                    </a:avLst>
                  </a:prstGeom>
                  <a:grpFill/>
                  <a:ln w="38100">
                    <a:solidFill>
                      <a:srgbClr val="F2F2F2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243F60">
                        <a:alpha val="50000"/>
                      </a:srgbClr>
                    </a:outerShdw>
                  </a:effec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31778" name="AutoShape 34"/>
                  <p:cNvSpPr>
                    <a:spLocks noChangeShapeType="1"/>
                  </p:cNvSpPr>
                  <p:nvPr/>
                </p:nvSpPr>
                <p:spPr bwMode="auto">
                  <a:xfrm>
                    <a:off x="1730" y="6158"/>
                    <a:ext cx="0" cy="652"/>
                  </a:xfrm>
                  <a:prstGeom prst="straightConnector1">
                    <a:avLst/>
                  </a:prstGeom>
                  <a:grpFill/>
                  <a:ln w="2857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</p:grpSp>
            <p:grpSp>
              <p:nvGrpSpPr>
                <p:cNvPr id="7" name="Group 30"/>
                <p:cNvGrpSpPr>
                  <a:grpSpLocks/>
                </p:cNvGrpSpPr>
                <p:nvPr/>
              </p:nvGrpSpPr>
              <p:grpSpPr bwMode="auto">
                <a:xfrm>
                  <a:off x="1653" y="6656"/>
                  <a:ext cx="182" cy="1016"/>
                  <a:chOff x="1633" y="5794"/>
                  <a:chExt cx="182" cy="1016"/>
                </a:xfrm>
                <a:grpFill/>
              </p:grpSpPr>
              <p:sp>
                <p:nvSpPr>
                  <p:cNvPr id="31776" name="AutoShape 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1633" y="5794"/>
                    <a:ext cx="182" cy="159"/>
                  </a:xfrm>
                  <a:prstGeom prst="roundRect">
                    <a:avLst>
                      <a:gd name="adj" fmla="val 16667"/>
                    </a:avLst>
                  </a:prstGeom>
                  <a:grpFill/>
                  <a:ln w="28575">
                    <a:solidFill>
                      <a:srgbClr val="F2F2F2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243F60">
                        <a:alpha val="50000"/>
                      </a:srgbClr>
                    </a:outerShdw>
                  </a:effec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31775" name="AutoShape 31"/>
                  <p:cNvSpPr>
                    <a:spLocks noChangeShapeType="1"/>
                  </p:cNvSpPr>
                  <p:nvPr/>
                </p:nvSpPr>
                <p:spPr bwMode="auto">
                  <a:xfrm>
                    <a:off x="1730" y="6158"/>
                    <a:ext cx="0" cy="652"/>
                  </a:xfrm>
                  <a:prstGeom prst="straightConnector1">
                    <a:avLst/>
                  </a:prstGeom>
                  <a:grpFill/>
                  <a:ln w="2857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</p:grpSp>
            <p:grpSp>
              <p:nvGrpSpPr>
                <p:cNvPr id="8" name="Group 27"/>
                <p:cNvGrpSpPr>
                  <a:grpSpLocks/>
                </p:cNvGrpSpPr>
                <p:nvPr/>
              </p:nvGrpSpPr>
              <p:grpSpPr bwMode="auto">
                <a:xfrm>
                  <a:off x="1663" y="7787"/>
                  <a:ext cx="182" cy="1016"/>
                  <a:chOff x="1633" y="5794"/>
                  <a:chExt cx="182" cy="1016"/>
                </a:xfrm>
                <a:grpFill/>
              </p:grpSpPr>
              <p:sp>
                <p:nvSpPr>
                  <p:cNvPr id="31773" name="AutoShape 2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1633" y="5794"/>
                    <a:ext cx="182" cy="159"/>
                  </a:xfrm>
                  <a:prstGeom prst="roundRect">
                    <a:avLst>
                      <a:gd name="adj" fmla="val 16667"/>
                    </a:avLst>
                  </a:prstGeom>
                  <a:grpFill/>
                  <a:ln w="28575">
                    <a:solidFill>
                      <a:srgbClr val="F2F2F2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243F60">
                        <a:alpha val="50000"/>
                      </a:srgbClr>
                    </a:outerShdw>
                  </a:effec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31772" name="AutoShape 28"/>
                  <p:cNvSpPr>
                    <a:spLocks noChangeShapeType="1"/>
                  </p:cNvSpPr>
                  <p:nvPr/>
                </p:nvSpPr>
                <p:spPr bwMode="auto">
                  <a:xfrm>
                    <a:off x="1730" y="6158"/>
                    <a:ext cx="0" cy="652"/>
                  </a:xfrm>
                  <a:prstGeom prst="straightConnector1">
                    <a:avLst/>
                  </a:prstGeom>
                  <a:grpFill/>
                  <a:ln w="2857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</p:grpSp>
            <p:sp>
              <p:nvSpPr>
                <p:cNvPr id="31770" name="AutoShape 26"/>
                <p:cNvSpPr>
                  <a:spLocks noChangeArrowheads="1"/>
                </p:cNvSpPr>
                <p:nvPr/>
              </p:nvSpPr>
              <p:spPr bwMode="auto">
                <a:xfrm flipH="1">
                  <a:off x="1521" y="8912"/>
                  <a:ext cx="468" cy="352"/>
                </a:xfrm>
                <a:prstGeom prst="roundRect">
                  <a:avLst>
                    <a:gd name="adj" fmla="val 16667"/>
                  </a:avLst>
                </a:prstGeom>
                <a:grpFill/>
                <a:ln w="38100">
                  <a:solidFill>
                    <a:srgbClr val="F2F2F2"/>
                  </a:solidFill>
                  <a:round/>
                  <a:headEnd/>
                  <a:tailEnd/>
                </a:ln>
                <a:effectLst>
                  <a:outerShdw dist="28398" dir="3806097" algn="ctr" rotWithShape="0">
                    <a:srgbClr val="243F60">
                      <a:alpha val="50000"/>
                    </a:srgbClr>
                  </a:out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</p:grpSp>
          <p:grpSp>
            <p:nvGrpSpPr>
              <p:cNvPr id="9" name="Group 2"/>
              <p:cNvGrpSpPr>
                <a:grpSpLocks/>
              </p:cNvGrpSpPr>
              <p:nvPr/>
            </p:nvGrpSpPr>
            <p:grpSpPr bwMode="auto">
              <a:xfrm>
                <a:off x="4646" y="5509"/>
                <a:ext cx="3189" cy="4055"/>
                <a:chOff x="4730" y="5533"/>
                <a:chExt cx="3189" cy="4055"/>
              </a:xfrm>
              <a:grpFill/>
            </p:grpSpPr>
            <p:grpSp>
              <p:nvGrpSpPr>
                <p:cNvPr id="10" name="Group 14"/>
                <p:cNvGrpSpPr>
                  <a:grpSpLocks/>
                </p:cNvGrpSpPr>
                <p:nvPr/>
              </p:nvGrpSpPr>
              <p:grpSpPr bwMode="auto">
                <a:xfrm>
                  <a:off x="5048" y="5714"/>
                  <a:ext cx="2630" cy="3327"/>
                  <a:chOff x="5010" y="5953"/>
                  <a:chExt cx="2630" cy="3327"/>
                </a:xfrm>
                <a:grpFill/>
              </p:grpSpPr>
              <p:sp>
                <p:nvSpPr>
                  <p:cNvPr id="31768" name="AutoShape 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232" y="5958"/>
                    <a:ext cx="445" cy="628"/>
                  </a:xfrm>
                  <a:prstGeom prst="straightConnector1">
                    <a:avLst/>
                  </a:prstGeom>
                  <a:grpFill/>
                  <a:ln w="2857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31767" name="AutoShape 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642" y="6772"/>
                    <a:ext cx="445" cy="627"/>
                  </a:xfrm>
                  <a:prstGeom prst="straightConnector1">
                    <a:avLst/>
                  </a:prstGeom>
                  <a:grpFill/>
                  <a:ln w="2857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31766" name="AutoShape 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140" y="7714"/>
                    <a:ext cx="445" cy="627"/>
                  </a:xfrm>
                  <a:prstGeom prst="straightConnector1">
                    <a:avLst/>
                  </a:prstGeom>
                  <a:grpFill/>
                  <a:ln w="2857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31765" name="AutoShape 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010" y="8652"/>
                    <a:ext cx="445" cy="628"/>
                  </a:xfrm>
                  <a:prstGeom prst="straightConnector1">
                    <a:avLst/>
                  </a:prstGeom>
                  <a:grpFill/>
                  <a:ln w="2857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31764" name="AutoShape 9"/>
                  <p:cNvSpPr>
                    <a:spLocks noChangeShapeType="1"/>
                  </p:cNvSpPr>
                  <p:nvPr/>
                </p:nvSpPr>
                <p:spPr bwMode="auto">
                  <a:xfrm>
                    <a:off x="5585" y="7730"/>
                    <a:ext cx="472" cy="655"/>
                  </a:xfrm>
                  <a:prstGeom prst="straightConnector1">
                    <a:avLst/>
                  </a:prstGeom>
                  <a:grpFill/>
                  <a:ln w="2857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31763" name="AutoShape 10"/>
                  <p:cNvSpPr>
                    <a:spLocks noChangeShapeType="1"/>
                  </p:cNvSpPr>
                  <p:nvPr/>
                </p:nvSpPr>
                <p:spPr bwMode="auto">
                  <a:xfrm>
                    <a:off x="6412" y="6875"/>
                    <a:ext cx="472" cy="655"/>
                  </a:xfrm>
                  <a:prstGeom prst="straightConnector1">
                    <a:avLst/>
                  </a:prstGeom>
                  <a:grpFill/>
                  <a:ln w="2857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31762" name="AutoShape 11"/>
                  <p:cNvSpPr>
                    <a:spLocks noChangeShapeType="1"/>
                  </p:cNvSpPr>
                  <p:nvPr/>
                </p:nvSpPr>
                <p:spPr bwMode="auto">
                  <a:xfrm>
                    <a:off x="7168" y="5953"/>
                    <a:ext cx="472" cy="655"/>
                  </a:xfrm>
                  <a:prstGeom prst="straightConnector1">
                    <a:avLst/>
                  </a:prstGeom>
                  <a:grpFill/>
                  <a:ln w="2857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31761" name="AutoShape 12"/>
                  <p:cNvSpPr>
                    <a:spLocks noChangeShapeType="1"/>
                  </p:cNvSpPr>
                  <p:nvPr/>
                </p:nvSpPr>
                <p:spPr bwMode="auto">
                  <a:xfrm>
                    <a:off x="7038" y="7730"/>
                    <a:ext cx="23" cy="628"/>
                  </a:xfrm>
                  <a:prstGeom prst="straightConnector1">
                    <a:avLst/>
                  </a:prstGeom>
                  <a:grpFill/>
                  <a:ln w="2857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31760" name="AutoShape 1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047" y="6777"/>
                    <a:ext cx="445" cy="628"/>
                  </a:xfrm>
                  <a:prstGeom prst="straightConnector1">
                    <a:avLst/>
                  </a:prstGeom>
                  <a:grpFill/>
                  <a:ln w="2857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31759" name="AutoShape 14"/>
                  <p:cNvSpPr>
                    <a:spLocks noChangeShapeType="1"/>
                  </p:cNvSpPr>
                  <p:nvPr/>
                </p:nvSpPr>
                <p:spPr bwMode="auto">
                  <a:xfrm>
                    <a:off x="5579" y="7872"/>
                    <a:ext cx="24" cy="628"/>
                  </a:xfrm>
                  <a:prstGeom prst="straightConnector1">
                    <a:avLst/>
                  </a:prstGeom>
                  <a:grpFill/>
                  <a:ln w="2857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</p:grpSp>
            <p:grpSp>
              <p:nvGrpSpPr>
                <p:cNvPr id="11" name="Group 3"/>
                <p:cNvGrpSpPr>
                  <a:grpSpLocks/>
                </p:cNvGrpSpPr>
                <p:nvPr/>
              </p:nvGrpSpPr>
              <p:grpSpPr bwMode="auto">
                <a:xfrm>
                  <a:off x="4730" y="5533"/>
                  <a:ext cx="3189" cy="4055"/>
                  <a:chOff x="4718" y="5497"/>
                  <a:chExt cx="3189" cy="4055"/>
                </a:xfrm>
                <a:grpFill/>
              </p:grpSpPr>
              <p:sp>
                <p:nvSpPr>
                  <p:cNvPr id="31757" name="AutoShape 1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6823" y="5497"/>
                    <a:ext cx="182" cy="159"/>
                  </a:xfrm>
                  <a:prstGeom prst="roundRect">
                    <a:avLst>
                      <a:gd name="adj" fmla="val 16667"/>
                    </a:avLst>
                  </a:prstGeom>
                  <a:grpFill/>
                  <a:ln w="38100">
                    <a:solidFill>
                      <a:srgbClr val="F2F2F2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243F60">
                        <a:alpha val="50000"/>
                      </a:srgbClr>
                    </a:outerShdw>
                  </a:effec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31756" name="AutoShape 1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5975" y="6231"/>
                    <a:ext cx="182" cy="159"/>
                  </a:xfrm>
                  <a:prstGeom prst="roundRect">
                    <a:avLst>
                      <a:gd name="adj" fmla="val 16667"/>
                    </a:avLst>
                  </a:prstGeom>
                  <a:grpFill/>
                  <a:ln w="38100">
                    <a:solidFill>
                      <a:srgbClr val="F2F2F2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243F60">
                        <a:alpha val="50000"/>
                      </a:srgbClr>
                    </a:outerShdw>
                  </a:effec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31755" name="AutoShape 1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6976" y="7187"/>
                    <a:ext cx="182" cy="159"/>
                  </a:xfrm>
                  <a:prstGeom prst="roundRect">
                    <a:avLst>
                      <a:gd name="adj" fmla="val 16667"/>
                    </a:avLst>
                  </a:prstGeom>
                  <a:grpFill/>
                  <a:ln w="38100">
                    <a:solidFill>
                      <a:srgbClr val="F2F2F2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243F60">
                        <a:alpha val="50000"/>
                      </a:srgbClr>
                    </a:outerShdw>
                  </a:effec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31754" name="AutoShape 1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7725" y="6355"/>
                    <a:ext cx="182" cy="159"/>
                  </a:xfrm>
                  <a:prstGeom prst="roundRect">
                    <a:avLst>
                      <a:gd name="adj" fmla="val 16667"/>
                    </a:avLst>
                  </a:prstGeom>
                  <a:grpFill/>
                  <a:ln w="38100">
                    <a:solidFill>
                      <a:srgbClr val="F2F2F2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243F60">
                        <a:alpha val="50000"/>
                      </a:srgbClr>
                    </a:outerShdw>
                  </a:effec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31753" name="AutoShape 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5460" y="7147"/>
                    <a:ext cx="182" cy="159"/>
                  </a:xfrm>
                  <a:prstGeom prst="roundRect">
                    <a:avLst>
                      <a:gd name="adj" fmla="val 16667"/>
                    </a:avLst>
                  </a:prstGeom>
                  <a:grpFill/>
                  <a:ln w="38100">
                    <a:solidFill>
                      <a:srgbClr val="F2F2F2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243F60">
                        <a:alpha val="50000"/>
                      </a:srgbClr>
                    </a:outerShdw>
                  </a:effec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31752" name="AutoShape 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718" y="9238"/>
                    <a:ext cx="616" cy="314"/>
                  </a:xfrm>
                  <a:prstGeom prst="roundRect">
                    <a:avLst>
                      <a:gd name="adj" fmla="val 16667"/>
                    </a:avLst>
                  </a:prstGeom>
                  <a:grpFill/>
                  <a:ln w="38100">
                    <a:solidFill>
                      <a:srgbClr val="F2F2F2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243F60">
                        <a:alpha val="50000"/>
                      </a:srgbClr>
                    </a:outerShdw>
                  </a:effec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31751" name="AutoShape 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6986" y="8151"/>
                    <a:ext cx="182" cy="159"/>
                  </a:xfrm>
                  <a:prstGeom prst="roundRect">
                    <a:avLst>
                      <a:gd name="adj" fmla="val 16667"/>
                    </a:avLst>
                  </a:prstGeom>
                  <a:grpFill/>
                  <a:ln w="38100">
                    <a:solidFill>
                      <a:srgbClr val="F2F2F2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243F60">
                        <a:alpha val="50000"/>
                      </a:srgbClr>
                    </a:outerShdw>
                  </a:effec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31750" name="AutoShape 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6050" y="8211"/>
                    <a:ext cx="182" cy="159"/>
                  </a:xfrm>
                  <a:prstGeom prst="roundRect">
                    <a:avLst>
                      <a:gd name="adj" fmla="val 16667"/>
                    </a:avLst>
                  </a:prstGeom>
                  <a:grpFill/>
                  <a:ln w="38100">
                    <a:solidFill>
                      <a:srgbClr val="F2F2F2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243F60">
                        <a:alpha val="50000"/>
                      </a:srgbClr>
                    </a:outerShdw>
                  </a:effec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31749" name="AutoShape 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5559" y="8310"/>
                    <a:ext cx="182" cy="159"/>
                  </a:xfrm>
                  <a:prstGeom prst="roundRect">
                    <a:avLst>
                      <a:gd name="adj" fmla="val 16667"/>
                    </a:avLst>
                  </a:prstGeom>
                  <a:grpFill/>
                  <a:ln w="38100">
                    <a:solidFill>
                      <a:srgbClr val="F2F2F2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243F60">
                        <a:alpha val="50000"/>
                      </a:srgbClr>
                    </a:outerShdw>
                  </a:effec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31748" name="AutoShape 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958" y="8151"/>
                    <a:ext cx="182" cy="159"/>
                  </a:xfrm>
                  <a:prstGeom prst="roundRect">
                    <a:avLst>
                      <a:gd name="adj" fmla="val 16667"/>
                    </a:avLst>
                  </a:prstGeom>
                  <a:grpFill/>
                  <a:ln w="38100">
                    <a:solidFill>
                      <a:srgbClr val="F2F2F2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243F60">
                        <a:alpha val="50000"/>
                      </a:srgbClr>
                    </a:outerShdw>
                  </a:effec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it-IT"/>
                  </a:p>
                </p:txBody>
              </p:sp>
            </p:grpSp>
          </p:grpSp>
        </p:grpSp>
        <p:cxnSp>
          <p:nvCxnSpPr>
            <p:cNvPr id="77" name="Connettore 2 76"/>
            <p:cNvCxnSpPr/>
            <p:nvPr/>
          </p:nvCxnSpPr>
          <p:spPr>
            <a:xfrm rot="5400000" flipH="1" flipV="1">
              <a:off x="6679421" y="4250537"/>
              <a:ext cx="1071570" cy="428628"/>
            </a:xfrm>
            <a:prstGeom prst="straightConnector1">
              <a:avLst/>
            </a:prstGeom>
            <a:grpFill/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Connettore 2 78"/>
            <p:cNvCxnSpPr/>
            <p:nvPr/>
          </p:nvCxnSpPr>
          <p:spPr>
            <a:xfrm>
              <a:off x="5357818" y="4357694"/>
              <a:ext cx="1143008" cy="71438"/>
            </a:xfrm>
            <a:prstGeom prst="straightConnector1">
              <a:avLst/>
            </a:prstGeom>
            <a:grpFill/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075240" cy="405828"/>
          </a:xfrm>
          <a:solidFill>
            <a:schemeClr val="bg1">
              <a:lumMod val="95000"/>
            </a:schemeClr>
          </a:solidFill>
        </p:spPr>
        <p:txBody>
          <a:bodyPr>
            <a:normAutofit fontScale="90000"/>
          </a:bodyPr>
          <a:lstStyle/>
          <a:p>
            <a:r>
              <a:rPr lang="it-IT" sz="3600" dirty="0" smtClean="0"/>
              <a:t>ESEMPIO: CRITERI DI DIVISIBILITA’  (base 10)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841272"/>
            <a:ext cx="8858280" cy="5715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2400" i="1" dirty="0" smtClean="0"/>
              <a:t>n </a:t>
            </a:r>
            <a:r>
              <a:rPr lang="it-IT" sz="2400" dirty="0" smtClean="0"/>
              <a:t>è divisibile per 2  </a:t>
            </a:r>
            <a:r>
              <a:rPr lang="it-IT" sz="2400" dirty="0" smtClean="0">
                <a:sym typeface="Symbol" panose="05050102010706020507" pitchFamily="18" charset="2"/>
              </a:rPr>
              <a:t> </a:t>
            </a:r>
            <a:r>
              <a:rPr lang="it-IT" sz="2400" dirty="0" smtClean="0"/>
              <a:t> l’ultima cifra di </a:t>
            </a:r>
            <a:r>
              <a:rPr lang="it-IT" sz="2400" i="1" dirty="0" smtClean="0"/>
              <a:t>n </a:t>
            </a:r>
            <a:r>
              <a:rPr lang="it-IT" sz="2400" dirty="0" smtClean="0"/>
              <a:t>è divisibile per 2</a:t>
            </a:r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285720" y="1571612"/>
            <a:ext cx="8858280" cy="571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defRPr/>
            </a:pPr>
            <a:r>
              <a:rPr kumimoji="0" lang="it-IT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è divisibile per 5   </a:t>
            </a:r>
            <a:r>
              <a:rPr lang="it-IT" sz="2400" dirty="0" smtClean="0">
                <a:sym typeface="Symbol" panose="05050102010706020507" pitchFamily="18" charset="2"/>
              </a:rPr>
              <a:t> 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l’ultima cifra di </a:t>
            </a:r>
            <a:r>
              <a:rPr kumimoji="0" lang="it-IT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è divisibile per 5</a:t>
            </a: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285720" y="2928934"/>
            <a:ext cx="8858280" cy="571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it-IT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è divisibile per 3  </a:t>
            </a:r>
            <a:r>
              <a:rPr lang="it-IT" sz="2400" dirty="0" smtClean="0">
                <a:sym typeface="Symbol" panose="05050102010706020507" pitchFamily="18" charset="2"/>
              </a:rPr>
              <a:t>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 somma delle cifre di </a:t>
            </a:r>
            <a:r>
              <a:rPr kumimoji="0" lang="it-IT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è divisibile per 3.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285720" y="2214554"/>
            <a:ext cx="8858280" cy="571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it-IT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è divisibile per </a:t>
            </a:r>
            <a:r>
              <a:rPr kumimoji="0" lang="it-IT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  </a:t>
            </a:r>
            <a:r>
              <a:rPr lang="it-IT" sz="2400" smtClean="0">
                <a:sym typeface="Symbol" panose="05050102010706020507" pitchFamily="18" charset="2"/>
              </a:rPr>
              <a:t>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l’ultima cifra di </a:t>
            </a:r>
            <a:r>
              <a:rPr kumimoji="0" lang="it-IT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è divisibile per 0.</a:t>
            </a: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214282" y="4917798"/>
            <a:ext cx="8858280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indent="11113">
              <a:spcBef>
                <a:spcPct val="20000"/>
              </a:spcBef>
              <a:defRPr/>
            </a:pPr>
            <a:r>
              <a:rPr kumimoji="0" lang="it-IT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è divisibile per 7   </a:t>
            </a:r>
            <a:r>
              <a:rPr lang="it-IT" sz="2400" dirty="0" smtClean="0">
                <a:sym typeface="Symbol" panose="05050102010706020507" pitchFamily="18" charset="2"/>
              </a:rPr>
              <a:t>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la differenza del numero ottenuto cancellando la cifra delle unità (</a:t>
            </a:r>
            <a:r>
              <a:rPr kumimoji="0" lang="it-IT" sz="24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prenumero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e il doppio della cifra delle unità (</a:t>
            </a:r>
            <a:r>
              <a:rPr kumimoji="0" lang="it-IT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coda numerica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è divisibile per un multiplo di 7.</a:t>
            </a:r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251520" y="3714752"/>
            <a:ext cx="8858280" cy="8086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it-IT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è divisibile per 4   </a:t>
            </a:r>
            <a:r>
              <a:rPr lang="it-IT" sz="2400" dirty="0" smtClean="0">
                <a:sym typeface="Symbol" panose="05050102010706020507" pitchFamily="18" charset="2"/>
              </a:rPr>
              <a:t>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le due ultime cifre di </a:t>
            </a:r>
            <a:r>
              <a:rPr kumimoji="0" lang="it-IT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 </a:t>
            </a:r>
            <a:r>
              <a:rPr lang="it-IT" sz="2400" dirty="0" smtClean="0"/>
              <a:t>rappresentano un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it-IT" sz="2400" dirty="0"/>
              <a:t> </a:t>
            </a:r>
            <a:r>
              <a:rPr lang="it-IT" sz="2400" dirty="0" smtClean="0"/>
              <a:t>                                          numero divisibile per 4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643050"/>
            <a:ext cx="8372476" cy="1428760"/>
          </a:xfrm>
        </p:spPr>
        <p:txBody>
          <a:bodyPr>
            <a:normAutofit fontScale="90000"/>
          </a:bodyPr>
          <a:lstStyle/>
          <a:p>
            <a:pPr algn="l"/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 smtClean="0"/>
              <a:t>8. </a:t>
            </a:r>
            <a:r>
              <a:rPr lang="it-IT" sz="3200" i="1" dirty="0" smtClean="0"/>
              <a:t>n </a:t>
            </a:r>
            <a:r>
              <a:rPr lang="it-IT" sz="3200" dirty="0" smtClean="0"/>
              <a:t>è divisibile per 13  </a:t>
            </a:r>
            <a:r>
              <a:rPr lang="it-IT" sz="3200" dirty="0" smtClean="0">
                <a:sym typeface="Symbol" panose="05050102010706020507" pitchFamily="18" charset="2"/>
              </a:rPr>
              <a:t> </a:t>
            </a:r>
            <a:r>
              <a:rPr lang="it-IT" sz="3200" dirty="0" smtClean="0"/>
              <a:t> la somma tra il </a:t>
            </a:r>
            <a:r>
              <a:rPr lang="it-IT" sz="3200" dirty="0" err="1" smtClean="0"/>
              <a:t>prenumero</a:t>
            </a:r>
            <a:r>
              <a:rPr lang="it-IT" sz="3200" dirty="0" smtClean="0"/>
              <a:t> ed il </a:t>
            </a:r>
            <a:r>
              <a:rPr lang="it-IT" sz="3100" dirty="0" smtClean="0"/>
              <a:t>quadruplo</a:t>
            </a:r>
            <a:r>
              <a:rPr lang="it-IT" sz="3200" dirty="0" smtClean="0"/>
              <a:t> della coda numerica di </a:t>
            </a:r>
            <a:r>
              <a:rPr lang="it-IT" sz="3200" i="1" dirty="0" smtClean="0"/>
              <a:t>n </a:t>
            </a:r>
            <a:r>
              <a:rPr lang="it-IT" sz="3200" dirty="0" smtClean="0"/>
              <a:t>è un multiplo di 13.</a:t>
            </a:r>
            <a:r>
              <a:rPr lang="it-IT" sz="3200" b="1" dirty="0" smtClean="0"/>
              <a:t/>
            </a:r>
            <a:br>
              <a:rPr lang="it-IT" sz="3200" b="1" dirty="0" smtClean="0"/>
            </a:br>
            <a:r>
              <a:rPr lang="it-IT" sz="3200" dirty="0" smtClean="0"/>
              <a:t/>
            </a:r>
            <a:br>
              <a:rPr lang="it-IT" sz="3200" dirty="0" smtClean="0"/>
            </a:br>
            <a:endParaRPr lang="it-IT" sz="3200" dirty="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4929198"/>
            <a:ext cx="8715436" cy="1411279"/>
          </a:xfrm>
          <a:solidFill>
            <a:schemeClr val="bg2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CRITERIO UNIVERSALE un numero </a:t>
            </a:r>
            <a:r>
              <a:rPr lang="it-IT" i="1" dirty="0" smtClean="0"/>
              <a:t>n </a:t>
            </a:r>
            <a:r>
              <a:rPr lang="it-IT" dirty="0" smtClean="0"/>
              <a:t>è divisibile per </a:t>
            </a:r>
            <a:r>
              <a:rPr lang="it-IT" i="1" dirty="0" smtClean="0"/>
              <a:t>p</a:t>
            </a:r>
            <a:r>
              <a:rPr lang="it-IT" dirty="0" smtClean="0"/>
              <a:t> se il resto della divisione di </a:t>
            </a:r>
            <a:r>
              <a:rPr lang="it-IT" i="1" dirty="0" smtClean="0"/>
              <a:t>n </a:t>
            </a:r>
            <a:r>
              <a:rPr lang="it-IT" dirty="0" smtClean="0"/>
              <a:t>per</a:t>
            </a:r>
            <a:r>
              <a:rPr lang="it-IT" i="1" dirty="0" smtClean="0"/>
              <a:t> p </a:t>
            </a:r>
            <a:r>
              <a:rPr lang="it-IT" dirty="0" smtClean="0"/>
              <a:t>è 0.</a:t>
            </a:r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0" y="3071811"/>
            <a:ext cx="8549552" cy="17145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lvl="0">
              <a:spcBef>
                <a:spcPct val="0"/>
              </a:spcBef>
              <a:defRPr/>
            </a:pPr>
            <a:r>
              <a:rPr lang="it-IT" sz="3200" dirty="0" smtClean="0">
                <a:latin typeface="+mj-lt"/>
                <a:ea typeface="+mj-ea"/>
                <a:cs typeface="+mj-cs"/>
              </a:rPr>
              <a:t>9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it-IT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è divisibile per 17  </a:t>
            </a:r>
            <a:r>
              <a:rPr lang="it-IT" sz="3200" dirty="0" smtClean="0">
                <a:sym typeface="Symbol" panose="05050102010706020507" pitchFamily="18" charset="2"/>
              </a:rPr>
              <a:t>  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il valore assoluto della differenza fra il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prenumero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ed il quintuplo della coda numerica è un multiplo di 17.</a:t>
            </a:r>
            <a:b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. .</a:t>
            </a:r>
            <a:b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0" y="0"/>
            <a:ext cx="9144000" cy="15001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it-IT" sz="2800" dirty="0" smtClean="0"/>
              <a:t>7.</a:t>
            </a:r>
            <a:r>
              <a:rPr lang="it-IT" sz="2800" i="1" dirty="0" smtClean="0"/>
              <a:t>  n</a:t>
            </a: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è divisibile per 11  </a:t>
            </a:r>
            <a:r>
              <a:rPr lang="it-IT" sz="2800" dirty="0" smtClean="0">
                <a:sym typeface="Symbol" panose="05050102010706020507" pitchFamily="18" charset="2"/>
              </a:rPr>
              <a:t>   </a:t>
            </a: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 la somma delle cifre di posto pari, meno la somma delle cifre di posto dispari è divisibile per 11.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ALTERNATIVA 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000109"/>
            <a:ext cx="8572560" cy="2000263"/>
          </a:xfrm>
        </p:spPr>
        <p:txBody>
          <a:bodyPr>
            <a:normAutofit fontScale="77500" lnSpcReduction="20000"/>
          </a:bodyPr>
          <a:lstStyle/>
          <a:p>
            <a:r>
              <a:rPr lang="it-IT" sz="4600" dirty="0" smtClean="0"/>
              <a:t>Come alternativa immaginiamo per ogni numero naturale </a:t>
            </a:r>
            <a:r>
              <a:rPr lang="it-IT" sz="4600" i="1" dirty="0" smtClean="0"/>
              <a:t>p </a:t>
            </a:r>
            <a:r>
              <a:rPr lang="it-IT" sz="4600" dirty="0" smtClean="0"/>
              <a:t>un opportuno gioco</a:t>
            </a:r>
            <a:endParaRPr lang="it-IT" sz="4600" i="1" dirty="0" smtClean="0"/>
          </a:p>
          <a:p>
            <a:endParaRPr lang="it-IT" sz="4600" dirty="0" smtClean="0"/>
          </a:p>
          <a:p>
            <a:pPr>
              <a:buNone/>
            </a:pPr>
            <a:r>
              <a:rPr lang="it-IT" dirty="0" smtClean="0"/>
              <a:t> </a:t>
            </a: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357158" y="4955988"/>
            <a:ext cx="8572560" cy="1857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lang="it-IT" sz="3200" dirty="0" smtClean="0"/>
              <a:t>E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sempio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(criterio della divisibilità per 3)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3200" i="1" dirty="0" smtClean="0"/>
              <a:t>n</a:t>
            </a:r>
            <a:r>
              <a:rPr kumimoji="0" lang="it-IT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è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3-equivalente al numero </a:t>
            </a:r>
            <a:r>
              <a:rPr kumimoji="0" lang="it-IT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n’ 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che si ottiene sommando tutte le cifre di </a:t>
            </a:r>
            <a:r>
              <a:rPr kumimoji="0" lang="it-IT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285720" y="3000372"/>
            <a:ext cx="8643998" cy="17145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Definizione. 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Diciamo che due numeri </a:t>
            </a:r>
            <a:r>
              <a:rPr kumimoji="0" lang="it-IT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ed </a:t>
            </a:r>
            <a:r>
              <a:rPr kumimoji="0" lang="it-IT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n’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sono </a:t>
            </a:r>
            <a:r>
              <a:rPr kumimoji="0" lang="it-IT" sz="32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p-equivalenti</a:t>
            </a:r>
            <a:r>
              <a:rPr kumimoji="0" lang="it-IT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</a:t>
            </a:r>
            <a:r>
              <a:rPr kumimoji="0" lang="it-IT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breve n </a:t>
            </a:r>
            <a:r>
              <a:rPr kumimoji="0" lang="it-IT" sz="32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</a:t>
            </a:r>
            <a:r>
              <a:rPr kumimoji="0" lang="it-IT" sz="32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p</a:t>
            </a:r>
            <a:r>
              <a:rPr kumimoji="0" lang="it-IT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n’,  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 risulta che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è divisibile per </a:t>
            </a:r>
            <a:r>
              <a:rPr kumimoji="0" lang="it-IT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 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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n’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è divisibile per </a:t>
            </a:r>
            <a:r>
              <a:rPr kumimoji="0" lang="it-IT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1406" y="214290"/>
            <a:ext cx="8643998" cy="1357321"/>
          </a:xfrm>
        </p:spPr>
        <p:txBody>
          <a:bodyPr>
            <a:normAutofit/>
          </a:bodyPr>
          <a:lstStyle/>
          <a:p>
            <a:pPr marL="84138" indent="0">
              <a:buNone/>
            </a:pPr>
            <a:r>
              <a:rPr lang="it-IT" b="1" dirty="0" smtClean="0"/>
              <a:t>Teorema. </a:t>
            </a:r>
          </a:p>
          <a:p>
            <a:pPr marL="84138" indent="0">
              <a:buNone/>
            </a:pPr>
            <a:r>
              <a:rPr lang="it-IT" i="1" dirty="0" smtClean="0"/>
              <a:t>n</a:t>
            </a:r>
            <a:r>
              <a:rPr lang="it-IT" dirty="0" smtClean="0"/>
              <a:t> </a:t>
            </a:r>
            <a:r>
              <a:rPr lang="it-IT" dirty="0" smtClean="0">
                <a:sym typeface="Symbol"/>
              </a:rPr>
              <a:t></a:t>
            </a:r>
            <a:r>
              <a:rPr lang="it-IT" i="1" baseline="-25000" dirty="0" smtClean="0">
                <a:sym typeface="Symbol"/>
              </a:rPr>
              <a:t>p </a:t>
            </a:r>
            <a:r>
              <a:rPr lang="it-IT" i="1" dirty="0" err="1" smtClean="0"/>
              <a:t>n</a:t>
            </a:r>
            <a:r>
              <a:rPr lang="it-IT" dirty="0" err="1" smtClean="0"/>
              <a:t>+</a:t>
            </a:r>
            <a:r>
              <a:rPr lang="it-IT" i="1" dirty="0" err="1" smtClean="0"/>
              <a:t>m</a:t>
            </a:r>
            <a:r>
              <a:rPr lang="it-IT" sz="2400" dirty="0" err="1" smtClean="0"/>
              <a:t>x</a:t>
            </a:r>
            <a:r>
              <a:rPr lang="it-IT" i="1" dirty="0" err="1" smtClean="0"/>
              <a:t>p</a:t>
            </a:r>
            <a:r>
              <a:rPr lang="it-IT" dirty="0" smtClean="0"/>
              <a:t>      ;       </a:t>
            </a:r>
            <a:r>
              <a:rPr lang="it-IT" i="1" dirty="0" smtClean="0"/>
              <a:t>n</a:t>
            </a:r>
            <a:r>
              <a:rPr lang="it-IT" dirty="0" smtClean="0"/>
              <a:t> </a:t>
            </a:r>
            <a:r>
              <a:rPr lang="it-IT" dirty="0" smtClean="0">
                <a:sym typeface="Symbol"/>
              </a:rPr>
              <a:t></a:t>
            </a:r>
            <a:r>
              <a:rPr lang="it-IT" i="1" baseline="-25000" dirty="0" smtClean="0">
                <a:sym typeface="Symbol"/>
              </a:rPr>
              <a:t>p </a:t>
            </a:r>
            <a:r>
              <a:rPr lang="it-IT" i="1" dirty="0" err="1" smtClean="0"/>
              <a:t>n</a:t>
            </a:r>
            <a:r>
              <a:rPr lang="it-IT" dirty="0" err="1" smtClean="0"/>
              <a:t>-</a:t>
            </a:r>
            <a:r>
              <a:rPr lang="it-IT" i="1" dirty="0" err="1" smtClean="0"/>
              <a:t>m</a:t>
            </a:r>
            <a:r>
              <a:rPr lang="it-IT" sz="2400" dirty="0" err="1" smtClean="0"/>
              <a:t>x</a:t>
            </a:r>
            <a:r>
              <a:rPr lang="it-IT" i="1" dirty="0" err="1" smtClean="0"/>
              <a:t>p</a:t>
            </a:r>
            <a:r>
              <a:rPr lang="it-IT" dirty="0" smtClean="0"/>
              <a:t>. </a:t>
            </a:r>
          </a:p>
          <a:p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42876" y="3286124"/>
            <a:ext cx="9001156" cy="150019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r>
              <a:rPr lang="it-IT" sz="3800" b="1" dirty="0" smtClean="0"/>
              <a:t>Corollario. </a:t>
            </a:r>
            <a:r>
              <a:rPr lang="it-IT" sz="3800" dirty="0" smtClean="0"/>
              <a:t>Sia </a:t>
            </a:r>
            <a:r>
              <a:rPr lang="it-IT" sz="3800" i="1" dirty="0" smtClean="0"/>
              <a:t>n </a:t>
            </a:r>
            <a:r>
              <a:rPr lang="it-IT" sz="3800" dirty="0" smtClean="0"/>
              <a:t>un numero, allora </a:t>
            </a:r>
            <a:r>
              <a:rPr lang="it-IT" sz="3800" i="1" dirty="0" smtClean="0"/>
              <a:t>n </a:t>
            </a:r>
            <a:r>
              <a:rPr lang="it-IT" sz="3800" dirty="0" smtClean="0"/>
              <a:t>è </a:t>
            </a:r>
            <a:r>
              <a:rPr lang="it-IT" sz="3800" i="1" dirty="0" smtClean="0"/>
              <a:t>p-</a:t>
            </a:r>
            <a:r>
              <a:rPr lang="it-IT" sz="3800" dirty="0" smtClean="0"/>
              <a:t>equivalente al numero </a:t>
            </a:r>
            <a:r>
              <a:rPr lang="it-IT" sz="3800" i="1" dirty="0" smtClean="0"/>
              <a:t>n’ </a:t>
            </a:r>
            <a:r>
              <a:rPr lang="it-IT" sz="3800" dirty="0" smtClean="0"/>
              <a:t>che si ottiene addizionando o sottraendo a </a:t>
            </a:r>
            <a:r>
              <a:rPr lang="it-IT" sz="3800" u="sng" dirty="0" smtClean="0"/>
              <a:t>cifre consecutive </a:t>
            </a:r>
            <a:r>
              <a:rPr lang="it-IT" sz="3800" dirty="0" smtClean="0"/>
              <a:t>di </a:t>
            </a:r>
            <a:r>
              <a:rPr lang="it-IT" sz="3800" i="1" dirty="0" smtClean="0"/>
              <a:t>n </a:t>
            </a:r>
            <a:r>
              <a:rPr lang="it-IT" sz="3800" dirty="0" smtClean="0"/>
              <a:t>un multiplo di </a:t>
            </a:r>
            <a:r>
              <a:rPr lang="it-IT" sz="3800" i="1" dirty="0" smtClean="0"/>
              <a:t>p.</a:t>
            </a:r>
            <a:endParaRPr lang="it-IT" sz="3800" dirty="0" smtClean="0"/>
          </a:p>
          <a:p>
            <a:r>
              <a:rPr lang="it-IT" sz="3200" dirty="0" smtClean="0"/>
              <a:t>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142908" y="4857760"/>
            <a:ext cx="8715372" cy="20002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it-IT" sz="3200" b="1" dirty="0" smtClean="0"/>
              <a:t>Teorema. </a:t>
            </a:r>
            <a:r>
              <a:rPr lang="it-IT" sz="3200" dirty="0" smtClean="0"/>
              <a:t>Sia </a:t>
            </a:r>
            <a:r>
              <a:rPr lang="it-IT" sz="3200" i="1" dirty="0" smtClean="0"/>
              <a:t>p</a:t>
            </a:r>
            <a:r>
              <a:rPr lang="it-IT" sz="3200" dirty="0" smtClean="0"/>
              <a:t> </a:t>
            </a:r>
            <a:r>
              <a:rPr lang="it-IT" sz="3200" dirty="0" smtClean="0">
                <a:sym typeface="Symbol"/>
              </a:rPr>
              <a:t> 2, 5, </a:t>
            </a:r>
            <a:r>
              <a:rPr lang="it-IT" sz="3200" dirty="0" smtClean="0"/>
              <a:t>10 e supponiamo che </a:t>
            </a:r>
            <a:r>
              <a:rPr lang="it-IT" sz="3200" i="1" dirty="0" smtClean="0"/>
              <a:t>n </a:t>
            </a:r>
            <a:r>
              <a:rPr lang="it-IT" sz="3200" dirty="0" smtClean="0"/>
              <a:t>termini con 0, allora </a:t>
            </a:r>
            <a:r>
              <a:rPr lang="it-IT" sz="3200" i="1" dirty="0" smtClean="0"/>
              <a:t>n</a:t>
            </a:r>
            <a:r>
              <a:rPr lang="it-IT" sz="3200" dirty="0" smtClean="0"/>
              <a:t> è </a:t>
            </a:r>
            <a:r>
              <a:rPr lang="it-IT" sz="3200" i="1" dirty="0" smtClean="0"/>
              <a:t>p</a:t>
            </a:r>
            <a:r>
              <a:rPr lang="it-IT" sz="3200" dirty="0" smtClean="0"/>
              <a:t>-equivalente al numero </a:t>
            </a:r>
            <a:r>
              <a:rPr lang="it-IT" sz="3200" i="1" dirty="0" smtClean="0"/>
              <a:t>n’</a:t>
            </a:r>
            <a:r>
              <a:rPr lang="it-IT" sz="3200" dirty="0" smtClean="0"/>
              <a:t> che si ottiene cancellando tale cifra.</a:t>
            </a:r>
          </a:p>
          <a:p>
            <a:endParaRPr lang="it-IT" sz="3200" dirty="0" smtClean="0"/>
          </a:p>
          <a:p>
            <a:r>
              <a:rPr lang="it-IT" sz="3200" dirty="0" smtClean="0"/>
              <a:t>Quindi 3200 </a:t>
            </a:r>
            <a:r>
              <a:rPr lang="it-IT" sz="3200" dirty="0" smtClean="0">
                <a:sym typeface="Symbol"/>
              </a:rPr>
              <a:t></a:t>
            </a:r>
            <a:r>
              <a:rPr lang="it-IT" sz="3200" i="1" baseline="-25000" dirty="0" smtClean="0">
                <a:sym typeface="Symbol"/>
              </a:rPr>
              <a:t>p</a:t>
            </a:r>
            <a:r>
              <a:rPr lang="it-IT" sz="3200" dirty="0" smtClean="0"/>
              <a:t>320 </a:t>
            </a:r>
            <a:r>
              <a:rPr lang="it-IT" sz="3200" dirty="0" smtClean="0">
                <a:sym typeface="Symbol"/>
              </a:rPr>
              <a:t></a:t>
            </a:r>
            <a:r>
              <a:rPr lang="it-IT" sz="3200" i="1" baseline="-25000" dirty="0" smtClean="0">
                <a:sym typeface="Symbol"/>
              </a:rPr>
              <a:t>p </a:t>
            </a:r>
            <a:r>
              <a:rPr lang="it-IT" sz="3200" dirty="0" smtClean="0"/>
              <a:t>355 </a:t>
            </a:r>
            <a:r>
              <a:rPr lang="it-IT" sz="3200" dirty="0" smtClean="0">
                <a:sym typeface="Symbol"/>
              </a:rPr>
              <a:t></a:t>
            </a:r>
            <a:r>
              <a:rPr lang="it-IT" sz="3200" i="1" baseline="-25000" dirty="0" smtClean="0">
                <a:sym typeface="Symbol"/>
              </a:rPr>
              <a:t>p </a:t>
            </a:r>
            <a:r>
              <a:rPr lang="it-IT" sz="3200" dirty="0" smtClean="0"/>
              <a:t>5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71470" y="1785926"/>
            <a:ext cx="9072530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it-IT" sz="3600" i="1" dirty="0" smtClean="0"/>
              <a:t>ESEMPIO: </a:t>
            </a:r>
            <a:r>
              <a:rPr lang="it-IT" sz="3600" dirty="0" smtClean="0"/>
              <a:t>Sia </a:t>
            </a:r>
            <a:r>
              <a:rPr lang="it-IT" sz="3600" i="1" dirty="0" smtClean="0"/>
              <a:t>n </a:t>
            </a:r>
            <a:r>
              <a:rPr lang="it-IT" sz="3600" dirty="0" smtClean="0"/>
              <a:t>= 3144 e </a:t>
            </a:r>
            <a:r>
              <a:rPr lang="it-IT" sz="3600" i="1" dirty="0" smtClean="0"/>
              <a:t>p </a:t>
            </a:r>
            <a:r>
              <a:rPr lang="it-IT" sz="3600" dirty="0" smtClean="0"/>
              <a:t>= 7 allora, </a:t>
            </a:r>
          </a:p>
          <a:p>
            <a:r>
              <a:rPr lang="it-IT" sz="3600" dirty="0" smtClean="0"/>
              <a:t>3144 </a:t>
            </a:r>
            <a:r>
              <a:rPr lang="it-IT" sz="3600" dirty="0" smtClean="0">
                <a:sym typeface="Symbol"/>
              </a:rPr>
              <a:t> </a:t>
            </a:r>
            <a:r>
              <a:rPr lang="it-IT" sz="3600" i="1" baseline="-25000" dirty="0" smtClean="0">
                <a:sym typeface="Symbol"/>
              </a:rPr>
              <a:t>7 </a:t>
            </a:r>
            <a:r>
              <a:rPr lang="it-IT" sz="3600" dirty="0" smtClean="0"/>
              <a:t>3144-140 = 3004 </a:t>
            </a:r>
            <a:r>
              <a:rPr lang="it-IT" sz="3600" dirty="0" smtClean="0">
                <a:sym typeface="Symbol"/>
              </a:rPr>
              <a:t></a:t>
            </a:r>
            <a:r>
              <a:rPr lang="it-IT" sz="3600" i="1" baseline="-25000" dirty="0" smtClean="0">
                <a:sym typeface="Symbol"/>
              </a:rPr>
              <a:t>p </a:t>
            </a:r>
            <a:r>
              <a:rPr lang="it-IT" sz="3600" dirty="0" smtClean="0"/>
              <a:t>3004+210 = 3214 </a:t>
            </a:r>
            <a:r>
              <a:rPr lang="it-IT" sz="3600" dirty="0" smtClean="0">
                <a:sym typeface="Symbol"/>
              </a:rPr>
              <a:t></a:t>
            </a:r>
            <a:r>
              <a:rPr lang="it-IT" sz="3600" i="1" baseline="-25000" dirty="0" smtClean="0">
                <a:sym typeface="Symbol"/>
              </a:rPr>
              <a:t>p</a:t>
            </a:r>
            <a:r>
              <a:rPr lang="it-IT" sz="3600" dirty="0" smtClean="0"/>
              <a:t> 3200.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9" grpId="0"/>
      <p:bldP spid="5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5445</TotalTime>
  <Words>2217</Words>
  <Application>Microsoft Office PowerPoint</Application>
  <PresentationFormat>Presentazione su schermo (4:3)</PresentationFormat>
  <Paragraphs>248</Paragraphs>
  <Slides>38</Slides>
  <Notes>1</Notes>
  <HiddenSlides>3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38</vt:i4>
      </vt:variant>
    </vt:vector>
  </HeadingPairs>
  <TitlesOfParts>
    <vt:vector size="39" baseType="lpstr">
      <vt:lpstr>Tema di Office</vt:lpstr>
      <vt:lpstr>EDUCARE ALLA RAZIONALITA’  In ricordo di Paolo Gentilini 9-11 June 2016, Sestri Levante </vt:lpstr>
      <vt:lpstr>Diapositiva 2</vt:lpstr>
      <vt:lpstr>Diapositiva 3</vt:lpstr>
      <vt:lpstr>OLTRE AGLI ALGORITMI SONO IMPOSTI ANCHE I TEOREMI</vt:lpstr>
      <vt:lpstr>ALTERNATIVA  Sostituire ai giochi di pazienza giochi di intelligenza</vt:lpstr>
      <vt:lpstr>ESEMPIO: CRITERI DI DIVISIBILITA’  (base 10)</vt:lpstr>
      <vt:lpstr> 8. n è divisibile per 13    la somma tra il prenumero ed il quadruplo della coda numerica di n è un multiplo di 13.  </vt:lpstr>
      <vt:lpstr>ALTERNATIVA ?</vt:lpstr>
      <vt:lpstr>Diapositiva 9</vt:lpstr>
      <vt:lpstr>GIOCO DELLA DIVISIBILITA’      (p 2, 5, 10)</vt:lpstr>
      <vt:lpstr>ESEMPIO:  p = 7 ed n = 7411170002100014  </vt:lpstr>
      <vt:lpstr>Dire se n = 37382 è divisibile per 7 e motiva la risposta</vt:lpstr>
      <vt:lpstr>P = 11, n = 640531:   640531 </vt:lpstr>
      <vt:lpstr>P = 13, n = 640531.       13  26  39  52  65  78  91:   640531    </vt:lpstr>
      <vt:lpstr>P = 17, n = 871199.     17  34  51  68  85  102  119  136   871199    </vt:lpstr>
      <vt:lpstr>Diapositiva 16</vt:lpstr>
      <vt:lpstr>COME SI GIOCA</vt:lpstr>
      <vt:lpstr>Freecell</vt:lpstr>
      <vt:lpstr>QUINDICI</vt:lpstr>
      <vt:lpstr>CUBO DI RUBRIK</vt:lpstr>
      <vt:lpstr>Diapositiva 21</vt:lpstr>
      <vt:lpstr>Diapositiva 22</vt:lpstr>
      <vt:lpstr>Diapositiva 23</vt:lpstr>
      <vt:lpstr>Spesso si ricorre ad una funzione d: SN che misuri la ‘distanza’ di uno stato dall’insieme G …(misura di difficoltà, complessità  …)</vt:lpstr>
      <vt:lpstr>Il gioco della riduzione a base b ≠ 10. 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DIMOSTRAZIONI E CALCOLI</vt:lpstr>
      <vt:lpstr>Diapositiva 33</vt:lpstr>
      <vt:lpstr>Gioco delle equazioni</vt:lpstr>
      <vt:lpstr>Diapositiva 35</vt:lpstr>
      <vt:lpstr>Diapositiva 36</vt:lpstr>
      <vt:lpstr>Diapositiva 37</vt:lpstr>
      <vt:lpstr>La procedura utilizzata si basa su scelte intelligenti anche se esse si riferiscono alla forma delle equazioni e non al loro significato. Infatti è l’intelligenza dello studente che gli permette di evitare sequenze del tipo,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Educare alla razionalità. In ricordo di Paolo Gentilini</dc:title>
  <dc:creator>gerla</dc:creator>
  <cp:lastModifiedBy>gerla</cp:lastModifiedBy>
  <cp:revision>280</cp:revision>
  <dcterms:created xsi:type="dcterms:W3CDTF">2016-05-24T08:33:56Z</dcterms:created>
  <dcterms:modified xsi:type="dcterms:W3CDTF">2016-06-10T11:55:11Z</dcterms:modified>
</cp:coreProperties>
</file>