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8" r:id="rId1"/>
  </p:sldMasterIdLst>
  <p:notesMasterIdLst>
    <p:notesMasterId r:id="rId62"/>
  </p:notesMasterIdLst>
  <p:handoutMasterIdLst>
    <p:handoutMasterId r:id="rId63"/>
  </p:handoutMasterIdLst>
  <p:sldIdLst>
    <p:sldId id="261" r:id="rId2"/>
    <p:sldId id="277" r:id="rId3"/>
    <p:sldId id="278" r:id="rId4"/>
    <p:sldId id="341" r:id="rId5"/>
    <p:sldId id="257" r:id="rId6"/>
    <p:sldId id="293" r:id="rId7"/>
    <p:sldId id="258" r:id="rId8"/>
    <p:sldId id="259" r:id="rId9"/>
    <p:sldId id="260" r:id="rId10"/>
    <p:sldId id="371" r:id="rId11"/>
    <p:sldId id="370" r:id="rId12"/>
    <p:sldId id="345" r:id="rId13"/>
    <p:sldId id="346" r:id="rId14"/>
    <p:sldId id="347" r:id="rId15"/>
    <p:sldId id="365" r:id="rId16"/>
    <p:sldId id="349" r:id="rId17"/>
    <p:sldId id="350" r:id="rId18"/>
    <p:sldId id="351" r:id="rId19"/>
    <p:sldId id="372" r:id="rId20"/>
    <p:sldId id="352" r:id="rId21"/>
    <p:sldId id="353" r:id="rId22"/>
    <p:sldId id="356" r:id="rId23"/>
    <p:sldId id="363" r:id="rId24"/>
    <p:sldId id="364" r:id="rId25"/>
    <p:sldId id="263" r:id="rId26"/>
    <p:sldId id="279" r:id="rId27"/>
    <p:sldId id="373" r:id="rId28"/>
    <p:sldId id="280" r:id="rId29"/>
    <p:sldId id="325" r:id="rId30"/>
    <p:sldId id="281" r:id="rId31"/>
    <p:sldId id="284" r:id="rId32"/>
    <p:sldId id="295" r:id="rId33"/>
    <p:sldId id="326" r:id="rId34"/>
    <p:sldId id="294" r:id="rId35"/>
    <p:sldId id="286" r:id="rId36"/>
    <p:sldId id="287" r:id="rId37"/>
    <p:sldId id="288" r:id="rId38"/>
    <p:sldId id="289" r:id="rId39"/>
    <p:sldId id="290" r:id="rId40"/>
    <p:sldId id="327" r:id="rId41"/>
    <p:sldId id="297" r:id="rId42"/>
    <p:sldId id="322" r:id="rId43"/>
    <p:sldId id="321" r:id="rId44"/>
    <p:sldId id="323" r:id="rId45"/>
    <p:sldId id="368" r:id="rId46"/>
    <p:sldId id="369" r:id="rId47"/>
    <p:sldId id="324" r:id="rId48"/>
    <p:sldId id="328" r:id="rId49"/>
    <p:sldId id="291" r:id="rId50"/>
    <p:sldId id="267" r:id="rId51"/>
    <p:sldId id="268" r:id="rId52"/>
    <p:sldId id="269" r:id="rId53"/>
    <p:sldId id="270" r:id="rId54"/>
    <p:sldId id="271" r:id="rId55"/>
    <p:sldId id="272" r:id="rId56"/>
    <p:sldId id="366" r:id="rId57"/>
    <p:sldId id="367" r:id="rId58"/>
    <p:sldId id="273" r:id="rId59"/>
    <p:sldId id="296" r:id="rId60"/>
    <p:sldId id="355" r:id="rId61"/>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424" autoAdjust="0"/>
  </p:normalViewPr>
  <p:slideViewPr>
    <p:cSldViewPr snapToGrid="0" snapToObjects="1">
      <p:cViewPr>
        <p:scale>
          <a:sx n="68" d="100"/>
          <a:sy n="68" d="100"/>
        </p:scale>
        <p:origin x="-1192" y="-432"/>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184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8FFCC6-D628-E247-AB7F-13FFBA7EF6A6}" type="datetimeFigureOut">
              <a:rPr lang="it-IT" smtClean="0"/>
              <a:t>14/06/16</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DAB18B-BF08-3D46-AA3F-3E987DF1B56F}" type="slidenum">
              <a:rPr lang="it-IT" smtClean="0"/>
              <a:t>‹n.›</a:t>
            </a:fld>
            <a:endParaRPr lang="it-IT"/>
          </a:p>
        </p:txBody>
      </p:sp>
    </p:spTree>
    <p:extLst>
      <p:ext uri="{BB962C8B-B14F-4D97-AF65-F5344CB8AC3E}">
        <p14:creationId xmlns:p14="http://schemas.microsoft.com/office/powerpoint/2010/main" val="3936090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DA139-3A4E-C14D-902B-9F6F522A55AA}" type="datetimeFigureOut">
              <a:rPr lang="it-IT" smtClean="0"/>
              <a:t>14/06/16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574DBD-D49E-B649-A50D-1DAB06CF5401}" type="slidenum">
              <a:rPr lang="it-IT" smtClean="0"/>
              <a:t>‹n.›</a:t>
            </a:fld>
            <a:endParaRPr lang="it-IT"/>
          </a:p>
        </p:txBody>
      </p:sp>
    </p:spTree>
    <p:extLst>
      <p:ext uri="{BB962C8B-B14F-4D97-AF65-F5344CB8AC3E}">
        <p14:creationId xmlns:p14="http://schemas.microsoft.com/office/powerpoint/2010/main" val="1373877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0574DBD-D49E-B649-A50D-1DAB06CF5401}" type="slidenum">
              <a:rPr lang="it-IT" smtClean="0"/>
              <a:t>1</a:t>
            </a:fld>
            <a:endParaRPr lang="it-IT"/>
          </a:p>
        </p:txBody>
      </p:sp>
    </p:spTree>
    <p:extLst>
      <p:ext uri="{BB962C8B-B14F-4D97-AF65-F5344CB8AC3E}">
        <p14:creationId xmlns:p14="http://schemas.microsoft.com/office/powerpoint/2010/main" val="70080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In this respect I do not see  contrast (opposition) between the two perspectives presented above; rather I think that each perspective focuses on different aspects which are both fundamental for mathematics education and  taking the risk of over simplification I would summarize the didactic issue of proof as follows: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Resolving the possible / potential conflict between the two main function of proof, validating and explaining, developing the complex relationship between argumentation and proof taking into account the differences without forgetting, rather exploiting,  their deep link. </a:t>
            </a:r>
            <a:endParaRPr lang="it-IT" sz="1200" kern="1200" dirty="0" smtClean="0">
              <a:solidFill>
                <a:schemeClr val="tx1"/>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Treating the complexity of this issue sometimes requires the researcher to assume a position that may appear too rigid or oversimplified. Such simplifications might be reasonable for methodological reasons, but it remains the need for the researcher (and the teacher) not to miss the complexity of the </a:t>
            </a:r>
            <a:r>
              <a:rPr lang="en-GB" sz="1200" kern="1200" dirty="0" err="1" smtClean="0">
                <a:solidFill>
                  <a:schemeClr val="tx1"/>
                </a:solidFill>
                <a:latin typeface="+mn-lt"/>
                <a:ea typeface="+mn-ea"/>
                <a:cs typeface="+mn-cs"/>
              </a:rPr>
              <a:t>problematique</a:t>
            </a:r>
            <a:r>
              <a:rPr lang="en-GB" sz="1200" kern="120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In order to better clarify this point I will present two theoretical constructs that in my view can be of help to frame research studies on proof, </a:t>
            </a:r>
          </a:p>
          <a:p>
            <a:r>
              <a:rPr lang="en-GB" sz="1200" kern="1200" dirty="0" smtClean="0">
                <a:solidFill>
                  <a:schemeClr val="tx1"/>
                </a:solidFill>
                <a:latin typeface="+mn-lt"/>
                <a:ea typeface="+mn-ea"/>
                <a:cs typeface="+mn-cs"/>
              </a:rPr>
              <a:t>The first one  is the notion of Theorem that we introduced  some years ago  (</a:t>
            </a:r>
            <a:r>
              <a:rPr lang="en-GB" sz="1200" kern="1200" dirty="0" err="1" smtClean="0">
                <a:solidFill>
                  <a:schemeClr val="tx1"/>
                </a:solidFill>
                <a:latin typeface="+mn-lt"/>
                <a:ea typeface="+mn-ea"/>
                <a:cs typeface="+mn-cs"/>
              </a:rPr>
              <a:t>Mariotti</a:t>
            </a:r>
            <a:r>
              <a:rPr lang="en-GB" sz="1200" kern="1200" dirty="0" smtClean="0">
                <a:solidFill>
                  <a:schemeClr val="tx1"/>
                </a:solidFill>
                <a:latin typeface="+mn-lt"/>
                <a:ea typeface="+mn-ea"/>
                <a:cs typeface="+mn-cs"/>
              </a:rPr>
              <a:t> et al. , 1997)  to provide a common frame to describe commonalities between different approaches to proof among some Italian research groups. This notion was later used and further elaborated in other studies.  </a:t>
            </a:r>
          </a:p>
          <a:p>
            <a:r>
              <a:rPr lang="en-GB" sz="1200" kern="1200" dirty="0" smtClean="0">
                <a:solidFill>
                  <a:schemeClr val="tx1"/>
                </a:solidFill>
                <a:latin typeface="+mn-lt"/>
                <a:ea typeface="+mn-ea"/>
                <a:cs typeface="+mn-cs"/>
              </a:rPr>
              <a:t>The second notion is that of Cognitive Unity as it has been developed by </a:t>
            </a:r>
            <a:r>
              <a:rPr lang="en-GB" sz="1200" kern="1200" dirty="0" err="1" smtClean="0">
                <a:solidFill>
                  <a:schemeClr val="tx1"/>
                </a:solidFill>
                <a:latin typeface="+mn-lt"/>
                <a:ea typeface="+mn-ea"/>
                <a:cs typeface="+mn-cs"/>
              </a:rPr>
              <a:t>Pedemonte</a:t>
            </a:r>
            <a:r>
              <a:rPr lang="en-GB" sz="1200" kern="1200" dirty="0" smtClean="0">
                <a:solidFill>
                  <a:schemeClr val="tx1"/>
                </a:solidFill>
                <a:latin typeface="+mn-lt"/>
                <a:ea typeface="+mn-ea"/>
                <a:cs typeface="+mn-cs"/>
              </a:rPr>
              <a:t> starting from the original  definition introduced by </a:t>
            </a:r>
            <a:r>
              <a:rPr lang="en-GB" sz="1200" kern="1200" dirty="0" err="1" smtClean="0">
                <a:solidFill>
                  <a:schemeClr val="tx1"/>
                </a:solidFill>
                <a:latin typeface="+mn-lt"/>
                <a:ea typeface="+mn-ea"/>
                <a:cs typeface="+mn-cs"/>
              </a:rPr>
              <a:t>Boero</a:t>
            </a:r>
            <a:r>
              <a:rPr lang="en-GB" sz="1200" kern="1200" dirty="0" smtClean="0">
                <a:solidFill>
                  <a:schemeClr val="tx1"/>
                </a:solidFill>
                <a:latin typeface="+mn-lt"/>
                <a:ea typeface="+mn-ea"/>
                <a:cs typeface="+mn-cs"/>
              </a:rPr>
              <a:t> et al. (1996) (</a:t>
            </a:r>
            <a:r>
              <a:rPr lang="it-IT" sz="1200" kern="1200" dirty="0" err="1" smtClean="0">
                <a:solidFill>
                  <a:schemeClr val="tx1"/>
                </a:solidFill>
                <a:latin typeface="+mn-lt"/>
                <a:ea typeface="+mn-ea"/>
                <a:cs typeface="+mn-cs"/>
              </a:rPr>
              <a:t>Pedemonte</a:t>
            </a:r>
            <a:r>
              <a:rPr lang="it-IT" sz="1200" kern="1200" dirty="0" smtClean="0">
                <a:solidFill>
                  <a:schemeClr val="tx1"/>
                </a:solidFill>
                <a:latin typeface="+mn-lt"/>
                <a:ea typeface="+mn-ea"/>
                <a:cs typeface="+mn-cs"/>
              </a:rPr>
              <a:t> B. (2002): </a:t>
            </a:r>
            <a:r>
              <a:rPr lang="it-IT" sz="1200" i="1" kern="1200" dirty="0" err="1" smtClean="0">
                <a:solidFill>
                  <a:schemeClr val="tx1"/>
                </a:solidFill>
                <a:latin typeface="+mn-lt"/>
                <a:ea typeface="+mn-ea"/>
                <a:cs typeface="+mn-cs"/>
              </a:rPr>
              <a:t>Etude</a:t>
            </a:r>
            <a:r>
              <a:rPr lang="it-IT" sz="1200" i="1" kern="1200" dirty="0" smtClean="0">
                <a:solidFill>
                  <a:schemeClr val="tx1"/>
                </a:solidFill>
                <a:latin typeface="+mn-lt"/>
                <a:ea typeface="+mn-ea"/>
                <a:cs typeface="+mn-cs"/>
              </a:rPr>
              <a:t> </a:t>
            </a:r>
            <a:r>
              <a:rPr lang="it-IT" sz="1200" i="1" kern="1200" dirty="0" err="1" smtClean="0">
                <a:solidFill>
                  <a:schemeClr val="tx1"/>
                </a:solidFill>
                <a:latin typeface="+mn-lt"/>
                <a:ea typeface="+mn-ea"/>
                <a:cs typeface="+mn-cs"/>
              </a:rPr>
              <a:t>didactique</a:t>
            </a:r>
            <a:r>
              <a:rPr lang="it-IT" sz="1200" i="1" kern="1200" dirty="0" smtClean="0">
                <a:solidFill>
                  <a:schemeClr val="tx1"/>
                </a:solidFill>
                <a:latin typeface="+mn-lt"/>
                <a:ea typeface="+mn-ea"/>
                <a:cs typeface="+mn-cs"/>
              </a:rPr>
              <a:t> </a:t>
            </a:r>
            <a:r>
              <a:rPr lang="it-IT" sz="1200" i="1" kern="1200" dirty="0" err="1" smtClean="0">
                <a:solidFill>
                  <a:schemeClr val="tx1"/>
                </a:solidFill>
                <a:latin typeface="+mn-lt"/>
                <a:ea typeface="+mn-ea"/>
                <a:cs typeface="+mn-cs"/>
              </a:rPr>
              <a:t>et</a:t>
            </a:r>
            <a:r>
              <a:rPr lang="it-IT" sz="1200" i="1" kern="1200" dirty="0" smtClean="0">
                <a:solidFill>
                  <a:schemeClr val="tx1"/>
                </a:solidFill>
                <a:latin typeface="+mn-lt"/>
                <a:ea typeface="+mn-ea"/>
                <a:cs typeface="+mn-cs"/>
              </a:rPr>
              <a:t> cognitive </a:t>
            </a:r>
            <a:r>
              <a:rPr lang="it-IT" sz="1200" i="1" kern="1200" dirty="0" err="1" smtClean="0">
                <a:solidFill>
                  <a:schemeClr val="tx1"/>
                </a:solidFill>
                <a:latin typeface="+mn-lt"/>
                <a:ea typeface="+mn-ea"/>
                <a:cs typeface="+mn-cs"/>
              </a:rPr>
              <a:t>des</a:t>
            </a:r>
            <a:r>
              <a:rPr lang="it-IT" sz="1200" i="1" kern="1200" dirty="0" smtClean="0">
                <a:solidFill>
                  <a:schemeClr val="tx1"/>
                </a:solidFill>
                <a:latin typeface="+mn-lt"/>
                <a:ea typeface="+mn-ea"/>
                <a:cs typeface="+mn-cs"/>
              </a:rPr>
              <a:t> </a:t>
            </a:r>
            <a:r>
              <a:rPr lang="it-IT" sz="1200" i="1" kern="1200" dirty="0" err="1" smtClean="0">
                <a:solidFill>
                  <a:schemeClr val="tx1"/>
                </a:solidFill>
                <a:latin typeface="+mn-lt"/>
                <a:ea typeface="+mn-ea"/>
                <a:cs typeface="+mn-cs"/>
              </a:rPr>
              <a:t>rapports</a:t>
            </a:r>
            <a:r>
              <a:rPr lang="it-IT" sz="1200" i="1" kern="1200" dirty="0" smtClean="0">
                <a:solidFill>
                  <a:schemeClr val="tx1"/>
                </a:solidFill>
                <a:latin typeface="+mn-lt"/>
                <a:ea typeface="+mn-ea"/>
                <a:cs typeface="+mn-cs"/>
              </a:rPr>
              <a:t> de l’</a:t>
            </a:r>
            <a:r>
              <a:rPr lang="it-IT" sz="1200" i="1" kern="1200" dirty="0" err="1" smtClean="0">
                <a:solidFill>
                  <a:schemeClr val="tx1"/>
                </a:solidFill>
                <a:latin typeface="+mn-lt"/>
                <a:ea typeface="+mn-ea"/>
                <a:cs typeface="+mn-cs"/>
              </a:rPr>
              <a:t>argumentationet</a:t>
            </a:r>
            <a:r>
              <a:rPr lang="it-IT" sz="1200" i="1" kern="1200" dirty="0" smtClean="0">
                <a:solidFill>
                  <a:schemeClr val="tx1"/>
                </a:solidFill>
                <a:latin typeface="+mn-lt"/>
                <a:ea typeface="+mn-ea"/>
                <a:cs typeface="+mn-cs"/>
              </a:rPr>
              <a:t> de la </a:t>
            </a:r>
            <a:r>
              <a:rPr lang="it-IT" sz="1200" i="1" kern="1200" dirty="0" err="1" smtClean="0">
                <a:solidFill>
                  <a:schemeClr val="tx1"/>
                </a:solidFill>
                <a:latin typeface="+mn-lt"/>
                <a:ea typeface="+mn-ea"/>
                <a:cs typeface="+mn-cs"/>
              </a:rPr>
              <a:t>demonstration</a:t>
            </a:r>
            <a:r>
              <a:rPr lang="it-IT" sz="1200" i="1" kern="1200" dirty="0" smtClean="0">
                <a:solidFill>
                  <a:schemeClr val="tx1"/>
                </a:solidFill>
                <a:latin typeface="+mn-lt"/>
                <a:ea typeface="+mn-ea"/>
                <a:cs typeface="+mn-cs"/>
              </a:rPr>
              <a:t> en </a:t>
            </a:r>
            <a:r>
              <a:rPr lang="it-IT" sz="1200" i="1" kern="1200" dirty="0" err="1" smtClean="0">
                <a:solidFill>
                  <a:schemeClr val="tx1"/>
                </a:solidFill>
                <a:latin typeface="+mn-lt"/>
                <a:ea typeface="+mn-ea"/>
                <a:cs typeface="+mn-cs"/>
              </a:rPr>
              <a:t>mathématiques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Thèse</a:t>
            </a:r>
            <a:r>
              <a:rPr lang="it-IT" sz="1200" kern="1200" dirty="0" smtClean="0">
                <a:solidFill>
                  <a:schemeClr val="tx1"/>
                </a:solidFill>
                <a:latin typeface="+mn-lt"/>
                <a:ea typeface="+mn-ea"/>
                <a:cs typeface="+mn-cs"/>
              </a:rPr>
              <a:t> de </a:t>
            </a:r>
            <a:r>
              <a:rPr lang="it-IT" sz="1200" kern="1200" dirty="0" err="1" smtClean="0">
                <a:solidFill>
                  <a:schemeClr val="tx1"/>
                </a:solidFill>
                <a:latin typeface="+mn-lt"/>
                <a:ea typeface="+mn-ea"/>
                <a:cs typeface="+mn-cs"/>
              </a:rPr>
              <a:t>Doctorat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Université</a:t>
            </a:r>
            <a:r>
              <a:rPr lang="it-IT" sz="1200" kern="1200" dirty="0" smtClean="0">
                <a:solidFill>
                  <a:schemeClr val="tx1"/>
                </a:solidFill>
                <a:latin typeface="+mn-lt"/>
                <a:ea typeface="+mn-ea"/>
                <a:cs typeface="+mn-cs"/>
              </a:rPr>
              <a:t> Joseph</a:t>
            </a:r>
            <a:r>
              <a:rPr lang="it-IT" sz="1200" i="1" kern="1200" dirty="0" smtClean="0">
                <a:solidFill>
                  <a:schemeClr val="tx1"/>
                </a:solidFill>
                <a:latin typeface="+mn-lt"/>
                <a:ea typeface="+mn-ea"/>
                <a:cs typeface="+mn-cs"/>
              </a:rPr>
              <a:t> F</a:t>
            </a:r>
            <a:r>
              <a:rPr lang="it-IT" sz="1200" kern="1200" dirty="0" smtClean="0">
                <a:solidFill>
                  <a:schemeClr val="tx1"/>
                </a:solidFill>
                <a:latin typeface="+mn-lt"/>
                <a:ea typeface="+mn-ea"/>
                <a:cs typeface="+mn-cs"/>
              </a:rPr>
              <a:t>ourier, Grenoble.</a:t>
            </a:r>
            <a:r>
              <a:rPr lang="en-GB" sz="1200" kern="120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noProof="0" dirty="0" smtClean="0">
                <a:solidFill>
                  <a:schemeClr val="tx1"/>
                </a:solidFill>
                <a:latin typeface="+mn-lt"/>
                <a:ea typeface="+mn-ea"/>
                <a:cs typeface="+mn-cs"/>
              </a:rPr>
              <a:t>In the current literature in the field of mathematics education we are used to the issue of proof being considered in itself. This habit, although comprehensible with respect to the mathematics practice, may reveal its limits when one takes an educational stance. Generally speaking, it is impossible to grasp the sense of a </a:t>
            </a:r>
            <a:r>
              <a:rPr lang="en-GB" sz="1200" i="1" kern="1200" noProof="0" dirty="0" smtClean="0">
                <a:solidFill>
                  <a:schemeClr val="tx1"/>
                </a:solidFill>
                <a:latin typeface="+mn-lt"/>
                <a:ea typeface="+mn-ea"/>
                <a:cs typeface="+mn-cs"/>
              </a:rPr>
              <a:t>mathematical</a:t>
            </a:r>
            <a:r>
              <a:rPr lang="en-GB" sz="1200" kern="1200" noProof="0" dirty="0" smtClean="0">
                <a:solidFill>
                  <a:schemeClr val="tx1"/>
                </a:solidFill>
                <a:latin typeface="+mn-lt"/>
                <a:ea typeface="+mn-ea"/>
                <a:cs typeface="+mn-cs"/>
              </a:rPr>
              <a:t> </a:t>
            </a:r>
            <a:r>
              <a:rPr lang="en-GB" sz="1200" i="1" kern="1200" noProof="0" dirty="0" smtClean="0">
                <a:solidFill>
                  <a:schemeClr val="tx1"/>
                </a:solidFill>
                <a:latin typeface="+mn-lt"/>
                <a:ea typeface="+mn-ea"/>
                <a:cs typeface="+mn-cs"/>
              </a:rPr>
              <a:t>proof</a:t>
            </a:r>
            <a:r>
              <a:rPr lang="en-GB" sz="1200" kern="1200" noProof="0" dirty="0" smtClean="0">
                <a:solidFill>
                  <a:schemeClr val="tx1"/>
                </a:solidFill>
                <a:latin typeface="+mn-lt"/>
                <a:ea typeface="+mn-ea"/>
                <a:cs typeface="+mn-cs"/>
              </a:rPr>
              <a:t> without linking it to the two other elements: a </a:t>
            </a:r>
            <a:r>
              <a:rPr lang="en-GB" sz="1200" i="1" kern="1200" noProof="0" dirty="0" smtClean="0">
                <a:solidFill>
                  <a:schemeClr val="tx1"/>
                </a:solidFill>
                <a:latin typeface="+mn-lt"/>
                <a:ea typeface="+mn-ea"/>
                <a:cs typeface="+mn-cs"/>
              </a:rPr>
              <a:t>statement</a:t>
            </a:r>
            <a:r>
              <a:rPr lang="en-GB" sz="1200" kern="1200" noProof="0" dirty="0" smtClean="0">
                <a:solidFill>
                  <a:schemeClr val="tx1"/>
                </a:solidFill>
                <a:latin typeface="+mn-lt"/>
                <a:ea typeface="+mn-ea"/>
                <a:cs typeface="+mn-cs"/>
              </a:rPr>
              <a:t> and overall a </a:t>
            </a:r>
            <a:r>
              <a:rPr lang="en-GB" sz="1200" i="1" kern="1200" noProof="0" dirty="0" smtClean="0">
                <a:solidFill>
                  <a:schemeClr val="tx1"/>
                </a:solidFill>
                <a:latin typeface="+mn-lt"/>
                <a:ea typeface="+mn-ea"/>
                <a:cs typeface="+mn-cs"/>
              </a:rPr>
              <a:t>theory</a:t>
            </a:r>
            <a:r>
              <a:rPr lang="en-GB" sz="1200" kern="1200" noProof="0" dirty="0" smtClean="0">
                <a:solidFill>
                  <a:schemeClr val="tx1"/>
                </a:solidFill>
                <a:latin typeface="+mn-lt"/>
                <a:ea typeface="+mn-ea"/>
                <a:cs typeface="+mn-cs"/>
              </a:rPr>
              <a:t>, that is a proof is a proof when there is a statement to which it provides support but also when there is a theoretical frame within which this support makes sense. </a:t>
            </a:r>
          </a:p>
          <a:p>
            <a:r>
              <a:rPr lang="en-GB" sz="1200" kern="1200" noProof="0" dirty="0" smtClean="0">
                <a:solidFill>
                  <a:schemeClr val="tx1"/>
                </a:solidFill>
                <a:latin typeface="+mn-lt"/>
                <a:ea typeface="+mn-ea"/>
                <a:cs typeface="+mn-cs"/>
              </a:rPr>
              <a:t>Thus, in order to express the contribution of each component involved in a theorem, the following characterization of Mathematical Theorem was introduced, where a proof is conceived as part of a system of elements:</a:t>
            </a:r>
          </a:p>
          <a:p>
            <a:r>
              <a:rPr lang="en-GB" sz="1200" kern="1200" noProof="0" dirty="0" smtClean="0">
                <a:solidFill>
                  <a:schemeClr val="tx1"/>
                </a:solidFill>
                <a:latin typeface="+mn-lt"/>
                <a:ea typeface="+mn-ea"/>
                <a:cs typeface="+mn-cs"/>
              </a:rPr>
              <a:t>The existence of a reference theory as a system of shared principles and deduction rules is needed if we are to speak of proof in a mathematical sense. Principles and deduction rules are so intimately interrelated so that what characterises a Mathematical Theorem is the </a:t>
            </a:r>
            <a:r>
              <a:rPr lang="en-GB" sz="1200" u="sng" kern="1200" noProof="0" dirty="0" smtClean="0">
                <a:solidFill>
                  <a:schemeClr val="tx1"/>
                </a:solidFill>
                <a:latin typeface="+mn-lt"/>
                <a:ea typeface="+mn-ea"/>
                <a:cs typeface="+mn-cs"/>
              </a:rPr>
              <a:t>system of statement, proof and theory.</a:t>
            </a:r>
            <a:r>
              <a:rPr lang="en-GB" sz="1200" kern="1200" noProof="0" dirty="0" smtClean="0">
                <a:solidFill>
                  <a:schemeClr val="tx1"/>
                </a:solidFill>
                <a:latin typeface="+mn-lt"/>
                <a:ea typeface="+mn-ea"/>
                <a:cs typeface="+mn-cs"/>
              </a:rPr>
              <a:t> </a:t>
            </a:r>
          </a:p>
          <a:p>
            <a:r>
              <a:rPr lang="en-GB" sz="1200" kern="1200" noProof="0" dirty="0" smtClean="0">
                <a:solidFill>
                  <a:schemeClr val="tx1"/>
                </a:solidFill>
                <a:latin typeface="+mn-lt"/>
                <a:ea typeface="+mn-ea"/>
                <a:cs typeface="+mn-cs"/>
              </a:rPr>
              <a:t>(</a:t>
            </a:r>
            <a:r>
              <a:rPr lang="en-GB" sz="1200" kern="1200" noProof="0" dirty="0" err="1" smtClean="0">
                <a:solidFill>
                  <a:schemeClr val="tx1"/>
                </a:solidFill>
                <a:latin typeface="+mn-lt"/>
                <a:ea typeface="+mn-ea"/>
                <a:cs typeface="+mn-cs"/>
              </a:rPr>
              <a:t>Mariotti</a:t>
            </a:r>
            <a:r>
              <a:rPr lang="en-GB" sz="1200" kern="1200" noProof="0" dirty="0" smtClean="0">
                <a:solidFill>
                  <a:schemeClr val="tx1"/>
                </a:solidFill>
                <a:latin typeface="+mn-lt"/>
                <a:ea typeface="+mn-ea"/>
                <a:cs typeface="+mn-cs"/>
              </a:rPr>
              <a:t> et al. 1997, 1, </a:t>
            </a:r>
            <a:r>
              <a:rPr lang="en-GB" sz="1200" kern="1200" noProof="0" dirty="0" err="1" smtClean="0">
                <a:solidFill>
                  <a:schemeClr val="tx1"/>
                </a:solidFill>
                <a:latin typeface="+mn-lt"/>
                <a:ea typeface="+mn-ea"/>
                <a:cs typeface="+mn-cs"/>
              </a:rPr>
              <a:t>p</a:t>
            </a:r>
            <a:r>
              <a:rPr lang="en-GB" sz="1200" kern="1200" noProof="0" dirty="0" smtClean="0">
                <a:solidFill>
                  <a:schemeClr val="tx1"/>
                </a:solidFill>
                <a:latin typeface="+mn-lt"/>
                <a:ea typeface="+mn-ea"/>
                <a:cs typeface="+mn-cs"/>
              </a:rPr>
              <a:t>. 182)</a:t>
            </a:r>
          </a:p>
          <a:p>
            <a:r>
              <a:rPr lang="en-GB" sz="1200" kern="1200" noProof="0" dirty="0" smtClean="0">
                <a:solidFill>
                  <a:schemeClr val="tx1"/>
                </a:solidFill>
                <a:latin typeface="+mn-lt"/>
                <a:ea typeface="+mn-ea"/>
                <a:cs typeface="+mn-cs"/>
              </a:rPr>
              <a:t>In the traditional school practice, the third component of the Theorem, i.e. the Theory, is largely neglected and except for the case of Geometry, the theoretical context in which theorems are proved normally remains implicit. </a:t>
            </a:r>
          </a:p>
          <a:p>
            <a:endParaRPr lang="en-GB" sz="1200" kern="1200" noProof="0" dirty="0" smtClean="0">
              <a:solidFill>
                <a:schemeClr val="tx1"/>
              </a:solidFill>
              <a:latin typeface="+mn-lt"/>
              <a:ea typeface="+mn-ea"/>
              <a:cs typeface="+mn-cs"/>
            </a:endParaRPr>
          </a:p>
          <a:p>
            <a:r>
              <a:rPr lang="en-GB" sz="1200" kern="1200" noProof="0" dirty="0" smtClean="0">
                <a:solidFill>
                  <a:schemeClr val="tx1"/>
                </a:solidFill>
                <a:latin typeface="+mn-lt"/>
                <a:ea typeface="+mn-ea"/>
                <a:cs typeface="+mn-cs"/>
              </a:rPr>
              <a:t>It is important to remark that what is shortly referred to as Theory, has a twofold component. On the one hand, Axioms and already proved Theorems constitute the means of supporting the single steps of a proof; on the other hand, meta-theoretical rules assure the reliability of the specific way to accomplish this support, in other terms, how Axioms and Theorems, belonging to a Theory, can be used to validate a new statement. </a:t>
            </a:r>
          </a:p>
          <a:p>
            <a:endParaRPr lang="en-GB" sz="1200" kern="1200" noProof="0" dirty="0" smtClean="0">
              <a:solidFill>
                <a:schemeClr val="tx1"/>
              </a:solidFill>
              <a:latin typeface="+mn-lt"/>
              <a:ea typeface="+mn-ea"/>
              <a:cs typeface="+mn-cs"/>
            </a:endParaRPr>
          </a:p>
          <a:p>
            <a:r>
              <a:rPr lang="en-GB" sz="1200" kern="1200" noProof="0" dirty="0" smtClean="0">
                <a:solidFill>
                  <a:schemeClr val="tx1"/>
                </a:solidFill>
                <a:latin typeface="+mn-lt"/>
                <a:ea typeface="+mn-ea"/>
                <a:cs typeface="+mn-cs"/>
              </a:rPr>
              <a:t>This definition has been widely used and further elaborated generating subsequent interpretation models for both conjecturing and proving (</a:t>
            </a:r>
            <a:r>
              <a:rPr lang="en-GB" sz="1200" kern="1200" noProof="0" dirty="0" err="1" smtClean="0">
                <a:solidFill>
                  <a:schemeClr val="tx1"/>
                </a:solidFill>
                <a:latin typeface="+mn-lt"/>
                <a:ea typeface="+mn-ea"/>
                <a:cs typeface="+mn-cs"/>
              </a:rPr>
              <a:t>Mariotti</a:t>
            </a:r>
            <a:r>
              <a:rPr lang="en-GB" sz="1200" kern="1200" noProof="0" dirty="0" smtClean="0">
                <a:solidFill>
                  <a:schemeClr val="tx1"/>
                </a:solidFill>
                <a:latin typeface="+mn-lt"/>
                <a:ea typeface="+mn-ea"/>
                <a:cs typeface="+mn-cs"/>
              </a:rPr>
              <a:t>, 2006; </a:t>
            </a:r>
            <a:r>
              <a:rPr lang="en-GB" sz="1200" kern="1200" noProof="0" dirty="0" err="1" smtClean="0">
                <a:solidFill>
                  <a:schemeClr val="tx1"/>
                </a:solidFill>
                <a:latin typeface="+mn-lt"/>
                <a:ea typeface="+mn-ea"/>
                <a:cs typeface="+mn-cs"/>
              </a:rPr>
              <a:t>Pedemonte</a:t>
            </a:r>
            <a:r>
              <a:rPr lang="en-GB" sz="1200" kern="1200" noProof="0" dirty="0" smtClean="0">
                <a:solidFill>
                  <a:schemeClr val="tx1"/>
                </a:solidFill>
                <a:latin typeface="+mn-lt"/>
                <a:ea typeface="+mn-ea"/>
                <a:cs typeface="+mn-cs"/>
              </a:rPr>
              <a:t>, 2002; </a:t>
            </a:r>
            <a:r>
              <a:rPr lang="en-GB" sz="1200" kern="1200" noProof="0" dirty="0" err="1" smtClean="0">
                <a:solidFill>
                  <a:schemeClr val="tx1"/>
                </a:solidFill>
                <a:latin typeface="+mn-lt"/>
                <a:ea typeface="+mn-ea"/>
                <a:cs typeface="+mn-cs"/>
              </a:rPr>
              <a:t>Mariotti</a:t>
            </a:r>
            <a:r>
              <a:rPr lang="en-GB" sz="1200" kern="1200" noProof="0" dirty="0" smtClean="0">
                <a:solidFill>
                  <a:schemeClr val="tx1"/>
                </a:solidFill>
                <a:latin typeface="+mn-lt"/>
                <a:ea typeface="+mn-ea"/>
                <a:cs typeface="+mn-cs"/>
              </a:rPr>
              <a:t> &amp; </a:t>
            </a:r>
            <a:r>
              <a:rPr lang="en-GB" sz="1200" kern="1200" noProof="0" dirty="0" err="1" smtClean="0">
                <a:solidFill>
                  <a:schemeClr val="tx1"/>
                </a:solidFill>
                <a:latin typeface="+mn-lt"/>
                <a:ea typeface="+mn-ea"/>
                <a:cs typeface="+mn-cs"/>
              </a:rPr>
              <a:t>Antonini</a:t>
            </a:r>
            <a:r>
              <a:rPr lang="en-GB" sz="1200" kern="1200" noProof="0" dirty="0" smtClean="0">
                <a:solidFill>
                  <a:schemeClr val="tx1"/>
                </a:solidFill>
                <a:latin typeface="+mn-lt"/>
                <a:ea typeface="+mn-ea"/>
                <a:cs typeface="+mn-cs"/>
              </a:rPr>
              <a:t>, 2007, </a:t>
            </a:r>
            <a:r>
              <a:rPr lang="en-GB" sz="1200" kern="1200" noProof="0" dirty="0" err="1" smtClean="0">
                <a:solidFill>
                  <a:schemeClr val="tx1"/>
                </a:solidFill>
                <a:latin typeface="+mn-lt"/>
                <a:ea typeface="+mn-ea"/>
                <a:cs typeface="+mn-cs"/>
              </a:rPr>
              <a:t>Antonini</a:t>
            </a:r>
            <a:r>
              <a:rPr lang="en-GB" sz="1200" kern="1200" noProof="0" dirty="0" smtClean="0">
                <a:solidFill>
                  <a:schemeClr val="tx1"/>
                </a:solidFill>
                <a:latin typeface="+mn-lt"/>
                <a:ea typeface="+mn-ea"/>
                <a:cs typeface="+mn-cs"/>
              </a:rPr>
              <a:t> &amp; </a:t>
            </a:r>
            <a:r>
              <a:rPr lang="en-GB" sz="1200" kern="1200" noProof="0" dirty="0" err="1" smtClean="0">
                <a:solidFill>
                  <a:schemeClr val="tx1"/>
                </a:solidFill>
                <a:latin typeface="+mn-lt"/>
                <a:ea typeface="+mn-ea"/>
                <a:cs typeface="+mn-cs"/>
              </a:rPr>
              <a:t>Mariotti</a:t>
            </a:r>
            <a:r>
              <a:rPr lang="en-GB" sz="1200" kern="1200" noProof="0" dirty="0" smtClean="0">
                <a:solidFill>
                  <a:schemeClr val="tx1"/>
                </a:solidFill>
                <a:latin typeface="+mn-lt"/>
                <a:ea typeface="+mn-ea"/>
                <a:cs typeface="+mn-cs"/>
              </a:rPr>
              <a:t>, in press).</a:t>
            </a:r>
          </a:p>
          <a:p>
            <a:endParaRPr lang="en-GB" noProof="0"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noProof="0" dirty="0" smtClean="0">
                <a:solidFill>
                  <a:schemeClr val="tx1"/>
                </a:solidFill>
                <a:latin typeface="+mn-lt"/>
                <a:ea typeface="+mn-ea"/>
                <a:cs typeface="+mn-cs"/>
              </a:rPr>
              <a:t>In the current literature in the field of mathematics education we are used to the issue of proof being considered in itself. This habit, although comprehensible with respect to the mathematics practice, may reveal its limits when one takes an educational stance. Generally speaking, it is impossible to grasp the sense of a </a:t>
            </a:r>
            <a:r>
              <a:rPr lang="en-GB" sz="1200" i="1" kern="1200" noProof="0" dirty="0" smtClean="0">
                <a:solidFill>
                  <a:schemeClr val="tx1"/>
                </a:solidFill>
                <a:latin typeface="+mn-lt"/>
                <a:ea typeface="+mn-ea"/>
                <a:cs typeface="+mn-cs"/>
              </a:rPr>
              <a:t>mathematical</a:t>
            </a:r>
            <a:r>
              <a:rPr lang="en-GB" sz="1200" kern="1200" noProof="0" dirty="0" smtClean="0">
                <a:solidFill>
                  <a:schemeClr val="tx1"/>
                </a:solidFill>
                <a:latin typeface="+mn-lt"/>
                <a:ea typeface="+mn-ea"/>
                <a:cs typeface="+mn-cs"/>
              </a:rPr>
              <a:t> </a:t>
            </a:r>
            <a:r>
              <a:rPr lang="en-GB" sz="1200" i="1" kern="1200" noProof="0" dirty="0" smtClean="0">
                <a:solidFill>
                  <a:schemeClr val="tx1"/>
                </a:solidFill>
                <a:latin typeface="+mn-lt"/>
                <a:ea typeface="+mn-ea"/>
                <a:cs typeface="+mn-cs"/>
              </a:rPr>
              <a:t>proof</a:t>
            </a:r>
            <a:r>
              <a:rPr lang="en-GB" sz="1200" kern="1200" noProof="0" dirty="0" smtClean="0">
                <a:solidFill>
                  <a:schemeClr val="tx1"/>
                </a:solidFill>
                <a:latin typeface="+mn-lt"/>
                <a:ea typeface="+mn-ea"/>
                <a:cs typeface="+mn-cs"/>
              </a:rPr>
              <a:t> without linking it to the two other elements: a </a:t>
            </a:r>
            <a:r>
              <a:rPr lang="en-GB" sz="1200" i="1" kern="1200" noProof="0" dirty="0" smtClean="0">
                <a:solidFill>
                  <a:schemeClr val="tx1"/>
                </a:solidFill>
                <a:latin typeface="+mn-lt"/>
                <a:ea typeface="+mn-ea"/>
                <a:cs typeface="+mn-cs"/>
              </a:rPr>
              <a:t>statement</a:t>
            </a:r>
            <a:r>
              <a:rPr lang="en-GB" sz="1200" kern="1200" noProof="0" dirty="0" smtClean="0">
                <a:solidFill>
                  <a:schemeClr val="tx1"/>
                </a:solidFill>
                <a:latin typeface="+mn-lt"/>
                <a:ea typeface="+mn-ea"/>
                <a:cs typeface="+mn-cs"/>
              </a:rPr>
              <a:t> and overall a </a:t>
            </a:r>
            <a:r>
              <a:rPr lang="en-GB" sz="1200" i="1" kern="1200" noProof="0" dirty="0" smtClean="0">
                <a:solidFill>
                  <a:schemeClr val="tx1"/>
                </a:solidFill>
                <a:latin typeface="+mn-lt"/>
                <a:ea typeface="+mn-ea"/>
                <a:cs typeface="+mn-cs"/>
              </a:rPr>
              <a:t>theory</a:t>
            </a:r>
            <a:r>
              <a:rPr lang="en-GB" sz="1200" kern="1200" noProof="0" dirty="0" smtClean="0">
                <a:solidFill>
                  <a:schemeClr val="tx1"/>
                </a:solidFill>
                <a:latin typeface="+mn-lt"/>
                <a:ea typeface="+mn-ea"/>
                <a:cs typeface="+mn-cs"/>
              </a:rPr>
              <a:t>, that is a proof is a proof when there is a statement to which it provides support but also when there is a theoretical frame within which this support makes sense. </a:t>
            </a:r>
          </a:p>
          <a:p>
            <a:r>
              <a:rPr lang="en-GB" sz="1200" kern="1200" noProof="0" dirty="0" smtClean="0">
                <a:solidFill>
                  <a:schemeClr val="tx1"/>
                </a:solidFill>
                <a:latin typeface="+mn-lt"/>
                <a:ea typeface="+mn-ea"/>
                <a:cs typeface="+mn-cs"/>
              </a:rPr>
              <a:t>Thus, in order to express the contribution of each component involved in a theorem, the following characterization of Mathematical Theorem was introduced, where a proof is conceived as part of a system of elements:</a:t>
            </a:r>
          </a:p>
          <a:p>
            <a:r>
              <a:rPr lang="en-GB" sz="1200" kern="1200" noProof="0" dirty="0" smtClean="0">
                <a:solidFill>
                  <a:schemeClr val="tx1"/>
                </a:solidFill>
                <a:latin typeface="+mn-lt"/>
                <a:ea typeface="+mn-ea"/>
                <a:cs typeface="+mn-cs"/>
              </a:rPr>
              <a:t>The existence of a reference theory as a system of shared principles and deduction rules is needed if we are to speak of proof in a mathematical sense. Principles and deduction rules are so intimately interrelated so that what characterises a Mathematical Theorem is the </a:t>
            </a:r>
            <a:r>
              <a:rPr lang="en-GB" sz="1200" u="sng" kern="1200" noProof="0" dirty="0" smtClean="0">
                <a:solidFill>
                  <a:schemeClr val="tx1"/>
                </a:solidFill>
                <a:latin typeface="+mn-lt"/>
                <a:ea typeface="+mn-ea"/>
                <a:cs typeface="+mn-cs"/>
              </a:rPr>
              <a:t>system of statement, proof and theory.</a:t>
            </a:r>
            <a:r>
              <a:rPr lang="en-GB" sz="1200" kern="1200" noProof="0" dirty="0" smtClean="0">
                <a:solidFill>
                  <a:schemeClr val="tx1"/>
                </a:solidFill>
                <a:latin typeface="+mn-lt"/>
                <a:ea typeface="+mn-ea"/>
                <a:cs typeface="+mn-cs"/>
              </a:rPr>
              <a:t> </a:t>
            </a:r>
          </a:p>
          <a:p>
            <a:r>
              <a:rPr lang="en-GB" sz="1200" kern="1200" noProof="0" dirty="0" smtClean="0">
                <a:solidFill>
                  <a:schemeClr val="tx1"/>
                </a:solidFill>
                <a:latin typeface="+mn-lt"/>
                <a:ea typeface="+mn-ea"/>
                <a:cs typeface="+mn-cs"/>
              </a:rPr>
              <a:t>(</a:t>
            </a:r>
            <a:r>
              <a:rPr lang="en-GB" sz="1200" kern="1200" noProof="0" dirty="0" err="1" smtClean="0">
                <a:solidFill>
                  <a:schemeClr val="tx1"/>
                </a:solidFill>
                <a:latin typeface="+mn-lt"/>
                <a:ea typeface="+mn-ea"/>
                <a:cs typeface="+mn-cs"/>
              </a:rPr>
              <a:t>Mariotti</a:t>
            </a:r>
            <a:r>
              <a:rPr lang="en-GB" sz="1200" kern="1200" noProof="0" dirty="0" smtClean="0">
                <a:solidFill>
                  <a:schemeClr val="tx1"/>
                </a:solidFill>
                <a:latin typeface="+mn-lt"/>
                <a:ea typeface="+mn-ea"/>
                <a:cs typeface="+mn-cs"/>
              </a:rPr>
              <a:t> et al. 1997, 1, </a:t>
            </a:r>
            <a:r>
              <a:rPr lang="en-GB" sz="1200" kern="1200" noProof="0" dirty="0" err="1" smtClean="0">
                <a:solidFill>
                  <a:schemeClr val="tx1"/>
                </a:solidFill>
                <a:latin typeface="+mn-lt"/>
                <a:ea typeface="+mn-ea"/>
                <a:cs typeface="+mn-cs"/>
              </a:rPr>
              <a:t>p</a:t>
            </a:r>
            <a:r>
              <a:rPr lang="en-GB" sz="1200" kern="1200" noProof="0" dirty="0" smtClean="0">
                <a:solidFill>
                  <a:schemeClr val="tx1"/>
                </a:solidFill>
                <a:latin typeface="+mn-lt"/>
                <a:ea typeface="+mn-ea"/>
                <a:cs typeface="+mn-cs"/>
              </a:rPr>
              <a:t>. 182)</a:t>
            </a:r>
          </a:p>
          <a:p>
            <a:r>
              <a:rPr lang="en-GB" sz="1200" kern="1200" noProof="0" dirty="0" smtClean="0">
                <a:solidFill>
                  <a:schemeClr val="tx1"/>
                </a:solidFill>
                <a:latin typeface="+mn-lt"/>
                <a:ea typeface="+mn-ea"/>
                <a:cs typeface="+mn-cs"/>
              </a:rPr>
              <a:t>In the traditional school practice, the third component of the Theorem, i.e. the Theory, is largely neglected and except for the case of Geometry, the theoretical context in which theorems are proved normally remains implicit. </a:t>
            </a:r>
          </a:p>
          <a:p>
            <a:endParaRPr lang="en-GB" sz="1200" kern="1200" noProof="0" dirty="0" smtClean="0">
              <a:solidFill>
                <a:schemeClr val="tx1"/>
              </a:solidFill>
              <a:latin typeface="+mn-lt"/>
              <a:ea typeface="+mn-ea"/>
              <a:cs typeface="+mn-cs"/>
            </a:endParaRPr>
          </a:p>
          <a:p>
            <a:r>
              <a:rPr lang="en-GB" sz="1200" kern="1200" noProof="0" dirty="0" smtClean="0">
                <a:solidFill>
                  <a:schemeClr val="tx1"/>
                </a:solidFill>
                <a:latin typeface="+mn-lt"/>
                <a:ea typeface="+mn-ea"/>
                <a:cs typeface="+mn-cs"/>
              </a:rPr>
              <a:t>It is important to remark that what is shortly referred to as Theory, has a twofold component. On the one hand, Axioms and already proved Theorems constitute the means of supporting the single steps of a proof; on the other hand, meta-theoretical rules assure the reliability of the specific way to accomplish this support, in other terms, how Axioms and Theorems, belonging to a Theory, can be used to validate a new statement. </a:t>
            </a:r>
          </a:p>
          <a:p>
            <a:endParaRPr lang="en-GB" sz="1200" kern="1200" noProof="0" dirty="0" smtClean="0">
              <a:solidFill>
                <a:schemeClr val="tx1"/>
              </a:solidFill>
              <a:latin typeface="+mn-lt"/>
              <a:ea typeface="+mn-ea"/>
              <a:cs typeface="+mn-cs"/>
            </a:endParaRPr>
          </a:p>
          <a:p>
            <a:r>
              <a:rPr lang="en-GB" sz="1200" kern="1200" noProof="0" dirty="0" smtClean="0">
                <a:solidFill>
                  <a:schemeClr val="tx1"/>
                </a:solidFill>
                <a:latin typeface="+mn-lt"/>
                <a:ea typeface="+mn-ea"/>
                <a:cs typeface="+mn-cs"/>
              </a:rPr>
              <a:t>This definition has been widely used and further elaborated generating subsequent interpretation models for both conjecturing and proving (</a:t>
            </a:r>
            <a:r>
              <a:rPr lang="en-GB" sz="1200" kern="1200" noProof="0" dirty="0" err="1" smtClean="0">
                <a:solidFill>
                  <a:schemeClr val="tx1"/>
                </a:solidFill>
                <a:latin typeface="+mn-lt"/>
                <a:ea typeface="+mn-ea"/>
                <a:cs typeface="+mn-cs"/>
              </a:rPr>
              <a:t>Mariotti</a:t>
            </a:r>
            <a:r>
              <a:rPr lang="en-GB" sz="1200" kern="1200" noProof="0" dirty="0" smtClean="0">
                <a:solidFill>
                  <a:schemeClr val="tx1"/>
                </a:solidFill>
                <a:latin typeface="+mn-lt"/>
                <a:ea typeface="+mn-ea"/>
                <a:cs typeface="+mn-cs"/>
              </a:rPr>
              <a:t>, 2006; </a:t>
            </a:r>
            <a:r>
              <a:rPr lang="en-GB" sz="1200" kern="1200" noProof="0" dirty="0" err="1" smtClean="0">
                <a:solidFill>
                  <a:schemeClr val="tx1"/>
                </a:solidFill>
                <a:latin typeface="+mn-lt"/>
                <a:ea typeface="+mn-ea"/>
                <a:cs typeface="+mn-cs"/>
              </a:rPr>
              <a:t>Pedemonte</a:t>
            </a:r>
            <a:r>
              <a:rPr lang="en-GB" sz="1200" kern="1200" noProof="0" dirty="0" smtClean="0">
                <a:solidFill>
                  <a:schemeClr val="tx1"/>
                </a:solidFill>
                <a:latin typeface="+mn-lt"/>
                <a:ea typeface="+mn-ea"/>
                <a:cs typeface="+mn-cs"/>
              </a:rPr>
              <a:t>, 2002; </a:t>
            </a:r>
            <a:r>
              <a:rPr lang="en-GB" sz="1200" kern="1200" noProof="0" dirty="0" err="1" smtClean="0">
                <a:solidFill>
                  <a:schemeClr val="tx1"/>
                </a:solidFill>
                <a:latin typeface="+mn-lt"/>
                <a:ea typeface="+mn-ea"/>
                <a:cs typeface="+mn-cs"/>
              </a:rPr>
              <a:t>Mariotti</a:t>
            </a:r>
            <a:r>
              <a:rPr lang="en-GB" sz="1200" kern="1200" noProof="0" dirty="0" smtClean="0">
                <a:solidFill>
                  <a:schemeClr val="tx1"/>
                </a:solidFill>
                <a:latin typeface="+mn-lt"/>
                <a:ea typeface="+mn-ea"/>
                <a:cs typeface="+mn-cs"/>
              </a:rPr>
              <a:t> &amp; </a:t>
            </a:r>
            <a:r>
              <a:rPr lang="en-GB" sz="1200" kern="1200" noProof="0" dirty="0" err="1" smtClean="0">
                <a:solidFill>
                  <a:schemeClr val="tx1"/>
                </a:solidFill>
                <a:latin typeface="+mn-lt"/>
                <a:ea typeface="+mn-ea"/>
                <a:cs typeface="+mn-cs"/>
              </a:rPr>
              <a:t>Antonini</a:t>
            </a:r>
            <a:r>
              <a:rPr lang="en-GB" sz="1200" kern="1200" noProof="0" dirty="0" smtClean="0">
                <a:solidFill>
                  <a:schemeClr val="tx1"/>
                </a:solidFill>
                <a:latin typeface="+mn-lt"/>
                <a:ea typeface="+mn-ea"/>
                <a:cs typeface="+mn-cs"/>
              </a:rPr>
              <a:t>, 2007, </a:t>
            </a:r>
            <a:r>
              <a:rPr lang="en-GB" sz="1200" kern="1200" noProof="0" dirty="0" err="1" smtClean="0">
                <a:solidFill>
                  <a:schemeClr val="tx1"/>
                </a:solidFill>
                <a:latin typeface="+mn-lt"/>
                <a:ea typeface="+mn-ea"/>
                <a:cs typeface="+mn-cs"/>
              </a:rPr>
              <a:t>Antonini</a:t>
            </a:r>
            <a:r>
              <a:rPr lang="en-GB" sz="1200" kern="1200" noProof="0" dirty="0" smtClean="0">
                <a:solidFill>
                  <a:schemeClr val="tx1"/>
                </a:solidFill>
                <a:latin typeface="+mn-lt"/>
                <a:ea typeface="+mn-ea"/>
                <a:cs typeface="+mn-cs"/>
              </a:rPr>
              <a:t> &amp; </a:t>
            </a:r>
            <a:r>
              <a:rPr lang="en-GB" sz="1200" kern="1200" noProof="0" dirty="0" err="1" smtClean="0">
                <a:solidFill>
                  <a:schemeClr val="tx1"/>
                </a:solidFill>
                <a:latin typeface="+mn-lt"/>
                <a:ea typeface="+mn-ea"/>
                <a:cs typeface="+mn-cs"/>
              </a:rPr>
              <a:t>Mariotti</a:t>
            </a:r>
            <a:r>
              <a:rPr lang="en-GB" sz="1200" kern="1200" noProof="0" dirty="0" smtClean="0">
                <a:solidFill>
                  <a:schemeClr val="tx1"/>
                </a:solidFill>
                <a:latin typeface="+mn-lt"/>
                <a:ea typeface="+mn-ea"/>
                <a:cs typeface="+mn-cs"/>
              </a:rPr>
              <a:t>, in press).</a:t>
            </a:r>
          </a:p>
          <a:p>
            <a:endParaRPr lang="en-GB" noProof="0"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In the school context, the complexity of this meta theoretical level seems to be ignored. It is commonly taken for granted that students' way of reasoning is spontaneously adaptable to the sophisticated functioning of a theoretical system.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Thus not much is said about it and in particular deduction rules and their functioning in the development of a Theory are rarely made explicit. </a:t>
            </a:r>
          </a:p>
          <a:p>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There are at least two aspects of acting at a meta level that need to be made explicit. One consists in the acceptability of some specific deductive means, the other in the fact that no other means, except those explicitly shared, is acceptable.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If these two aspects are left implicit, it may happen that students have no access to any control on their arguments. In this case the control remains completely in the hands of the teacher, resulting for students in a general feeling of confusion, incertitude and lack of understanding. </a:t>
            </a:r>
            <a:endParaRPr lang="it-IT"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it-IT" sz="1200" kern="1200" dirty="0" smtClean="0">
              <a:solidFill>
                <a:schemeClr val="tx1"/>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20000"/>
          </a:bodyPr>
          <a:lstStyle/>
          <a:p>
            <a:r>
              <a:rPr lang="en-GB" sz="1200" kern="1200" dirty="0" smtClean="0">
                <a:solidFill>
                  <a:schemeClr val="tx1"/>
                </a:solidFill>
                <a:latin typeface="+mn-lt"/>
                <a:ea typeface="+mn-ea"/>
                <a:cs typeface="+mn-cs"/>
              </a:rPr>
              <a:t>In the context of a long term teaching experiment (</a:t>
            </a:r>
            <a:r>
              <a:rPr lang="en-GB" sz="1200" kern="1200" dirty="0" err="1" smtClean="0">
                <a:solidFill>
                  <a:schemeClr val="tx1"/>
                </a:solidFill>
                <a:latin typeface="+mn-lt"/>
                <a:ea typeface="+mn-ea"/>
                <a:cs typeface="+mn-cs"/>
              </a:rPr>
              <a:t>Boero</a:t>
            </a:r>
            <a:r>
              <a:rPr lang="en-GB" sz="1200" kern="1200" dirty="0" smtClean="0">
                <a:solidFill>
                  <a:schemeClr val="tx1"/>
                </a:solidFill>
                <a:latin typeface="+mn-lt"/>
                <a:ea typeface="+mn-ea"/>
                <a:cs typeface="+mn-cs"/>
              </a:rPr>
              <a:t> et al., 1995), interesting results came to light concerning students’ production of conjectures and the argumentation accompanying it. Further investigations demonstrated that when the phase of producing a conjecture had shown a rich production of arguments that aimed to support or reject a specific statement, it was possible to recognize an essential continuity between these arguments and the final proof; such continuity was referred to as Cognitive Unity.</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&lt;</a:t>
            </a:r>
            <a:r>
              <a:rPr lang="it-IT" sz="1200" kern="1200" dirty="0" err="1" smtClean="0">
                <a:solidFill>
                  <a:schemeClr val="tx1"/>
                </a:solidFill>
                <a:latin typeface="+mn-lt"/>
                <a:ea typeface="+mn-ea"/>
                <a:cs typeface="+mn-cs"/>
              </a:rPr>
              <a:t>Quotation</a:t>
            </a:r>
            <a:r>
              <a:rPr lang="it-IT" sz="1200" kern="1200" dirty="0" smtClean="0">
                <a:solidFill>
                  <a:schemeClr val="tx1"/>
                </a:solidFill>
                <a:latin typeface="+mn-lt"/>
                <a:ea typeface="+mn-ea"/>
                <a:cs typeface="+mn-cs"/>
              </a:rPr>
              <a:t>&gt;</a:t>
            </a:r>
          </a:p>
          <a:p>
            <a:r>
              <a:rPr lang="en-GB" sz="1200" kern="1200" dirty="0" smtClean="0">
                <a:solidFill>
                  <a:schemeClr val="tx1"/>
                </a:solidFill>
                <a:latin typeface="+mn-lt"/>
                <a:ea typeface="+mn-ea"/>
                <a:cs typeface="+mn-cs"/>
              </a:rPr>
              <a:t>If the first results supported a sort of “continuity” (as the authors called it), further investigation brought evidence of a possible gap between the arguments supporting the production of a conjecture and the proof validating it.</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This construct has been widely used in analysing students solutions to different type of open problems  These studies led to a refinement of the construct and to the introduction of the distinction between </a:t>
            </a:r>
            <a:r>
              <a:rPr lang="en-GB" sz="1200" b="1" i="1" kern="1200" dirty="0" smtClean="0">
                <a:solidFill>
                  <a:schemeClr val="tx1"/>
                </a:solidFill>
                <a:latin typeface="+mn-lt"/>
                <a:ea typeface="+mn-ea"/>
                <a:cs typeface="+mn-cs"/>
              </a:rPr>
              <a:t>referential</a:t>
            </a:r>
            <a:r>
              <a:rPr lang="en-GB" sz="1200" kern="1200" dirty="0" smtClean="0">
                <a:solidFill>
                  <a:schemeClr val="tx1"/>
                </a:solidFill>
                <a:latin typeface="+mn-lt"/>
                <a:ea typeface="+mn-ea"/>
                <a:cs typeface="+mn-cs"/>
              </a:rPr>
              <a:t> and </a:t>
            </a:r>
            <a:r>
              <a:rPr lang="en-GB" sz="1200" b="1" i="1" kern="1200" dirty="0" smtClean="0">
                <a:solidFill>
                  <a:schemeClr val="tx1"/>
                </a:solidFill>
                <a:latin typeface="+mn-lt"/>
                <a:ea typeface="+mn-ea"/>
                <a:cs typeface="+mn-cs"/>
              </a:rPr>
              <a:t>structural</a:t>
            </a:r>
            <a:r>
              <a:rPr lang="en-GB" sz="1200" kern="1200" dirty="0" smtClean="0">
                <a:solidFill>
                  <a:schemeClr val="tx1"/>
                </a:solidFill>
                <a:latin typeface="+mn-lt"/>
                <a:ea typeface="+mn-ea"/>
                <a:cs typeface="+mn-cs"/>
              </a:rPr>
              <a:t> Cognitive Unity (</a:t>
            </a:r>
            <a:r>
              <a:rPr lang="en-GB" sz="1200" kern="1200" dirty="0" err="1" smtClean="0">
                <a:solidFill>
                  <a:schemeClr val="tx1"/>
                </a:solidFill>
                <a:latin typeface="+mn-lt"/>
                <a:ea typeface="+mn-ea"/>
                <a:cs typeface="+mn-cs"/>
              </a:rPr>
              <a:t>Pedemonte</a:t>
            </a:r>
            <a:r>
              <a:rPr lang="en-GB" sz="1200" kern="1200" dirty="0" smtClean="0">
                <a:solidFill>
                  <a:schemeClr val="tx1"/>
                </a:solidFill>
                <a:latin typeface="+mn-lt"/>
                <a:ea typeface="+mn-ea"/>
                <a:cs typeface="+mn-cs"/>
              </a:rPr>
              <a:t>, 2002).  This  construct has been recently further elaborated … </a:t>
            </a:r>
            <a:r>
              <a:rPr lang="en-GB" sz="1200" kern="1200" baseline="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20000"/>
          </a:bodyPr>
          <a:lstStyle/>
          <a:p>
            <a:r>
              <a:rPr lang="en-GB" sz="1200" kern="1200" dirty="0" smtClean="0">
                <a:solidFill>
                  <a:schemeClr val="tx1"/>
                </a:solidFill>
                <a:latin typeface="+mn-lt"/>
                <a:ea typeface="+mn-ea"/>
                <a:cs typeface="+mn-cs"/>
              </a:rPr>
              <a:t>In the context of a long term teaching experiment (</a:t>
            </a:r>
            <a:r>
              <a:rPr lang="en-GB" sz="1200" kern="1200" dirty="0" err="1" smtClean="0">
                <a:solidFill>
                  <a:schemeClr val="tx1"/>
                </a:solidFill>
                <a:latin typeface="+mn-lt"/>
                <a:ea typeface="+mn-ea"/>
                <a:cs typeface="+mn-cs"/>
              </a:rPr>
              <a:t>Boero</a:t>
            </a:r>
            <a:r>
              <a:rPr lang="en-GB" sz="1200" kern="1200" dirty="0" smtClean="0">
                <a:solidFill>
                  <a:schemeClr val="tx1"/>
                </a:solidFill>
                <a:latin typeface="+mn-lt"/>
                <a:ea typeface="+mn-ea"/>
                <a:cs typeface="+mn-cs"/>
              </a:rPr>
              <a:t> et al., 1995), interesting results came to light concerning students’ production of conjectures and the argumentation accompanying it. Further investigations demonstrated that when the phase of producing a conjecture had shown a rich production of arguments that aimed to support or reject a specific statement, it was possible to recognize an essential continuity between these arguments and the final proof; such continuity was referred to as Cognitive Unity.</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&lt;</a:t>
            </a:r>
            <a:r>
              <a:rPr lang="it-IT" sz="1200" kern="1200" dirty="0" err="1" smtClean="0">
                <a:solidFill>
                  <a:schemeClr val="tx1"/>
                </a:solidFill>
                <a:latin typeface="+mn-lt"/>
                <a:ea typeface="+mn-ea"/>
                <a:cs typeface="+mn-cs"/>
              </a:rPr>
              <a:t>Quotation</a:t>
            </a:r>
            <a:r>
              <a:rPr lang="it-IT" sz="1200" kern="1200" dirty="0" smtClean="0">
                <a:solidFill>
                  <a:schemeClr val="tx1"/>
                </a:solidFill>
                <a:latin typeface="+mn-lt"/>
                <a:ea typeface="+mn-ea"/>
                <a:cs typeface="+mn-cs"/>
              </a:rPr>
              <a:t>&gt;</a:t>
            </a:r>
          </a:p>
          <a:p>
            <a:r>
              <a:rPr lang="en-GB" sz="1200" kern="1200" dirty="0" smtClean="0">
                <a:solidFill>
                  <a:schemeClr val="tx1"/>
                </a:solidFill>
                <a:latin typeface="+mn-lt"/>
                <a:ea typeface="+mn-ea"/>
                <a:cs typeface="+mn-cs"/>
              </a:rPr>
              <a:t>If the first results supported a sort of “continuity” (as the authors called it), further investigation brought evidence of a possible gap between the arguments supporting the production of a conjecture and the proof validating it.</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This construct has been widely used in analysing students solutions to different type of open problems  These studies led to a refinement of the construct and to the introduction of the distinction between </a:t>
            </a:r>
            <a:r>
              <a:rPr lang="en-GB" sz="1200" b="1" i="1" kern="1200" dirty="0" smtClean="0">
                <a:solidFill>
                  <a:schemeClr val="tx1"/>
                </a:solidFill>
                <a:latin typeface="+mn-lt"/>
                <a:ea typeface="+mn-ea"/>
                <a:cs typeface="+mn-cs"/>
              </a:rPr>
              <a:t>referential</a:t>
            </a:r>
            <a:r>
              <a:rPr lang="en-GB" sz="1200" kern="1200" dirty="0" smtClean="0">
                <a:solidFill>
                  <a:schemeClr val="tx1"/>
                </a:solidFill>
                <a:latin typeface="+mn-lt"/>
                <a:ea typeface="+mn-ea"/>
                <a:cs typeface="+mn-cs"/>
              </a:rPr>
              <a:t> and </a:t>
            </a:r>
            <a:r>
              <a:rPr lang="en-GB" sz="1200" b="1" i="1" kern="1200" dirty="0" smtClean="0">
                <a:solidFill>
                  <a:schemeClr val="tx1"/>
                </a:solidFill>
                <a:latin typeface="+mn-lt"/>
                <a:ea typeface="+mn-ea"/>
                <a:cs typeface="+mn-cs"/>
              </a:rPr>
              <a:t>structural</a:t>
            </a:r>
            <a:r>
              <a:rPr lang="en-GB" sz="1200" kern="1200" dirty="0" smtClean="0">
                <a:solidFill>
                  <a:schemeClr val="tx1"/>
                </a:solidFill>
                <a:latin typeface="+mn-lt"/>
                <a:ea typeface="+mn-ea"/>
                <a:cs typeface="+mn-cs"/>
              </a:rPr>
              <a:t> Cognitive Unity (</a:t>
            </a:r>
            <a:r>
              <a:rPr lang="en-GB" sz="1200" kern="1200" dirty="0" err="1" smtClean="0">
                <a:solidFill>
                  <a:schemeClr val="tx1"/>
                </a:solidFill>
                <a:latin typeface="+mn-lt"/>
                <a:ea typeface="+mn-ea"/>
                <a:cs typeface="+mn-cs"/>
              </a:rPr>
              <a:t>Pedemonte</a:t>
            </a:r>
            <a:r>
              <a:rPr lang="en-GB" sz="1200" kern="1200" dirty="0" smtClean="0">
                <a:solidFill>
                  <a:schemeClr val="tx1"/>
                </a:solidFill>
                <a:latin typeface="+mn-lt"/>
                <a:ea typeface="+mn-ea"/>
                <a:cs typeface="+mn-cs"/>
              </a:rPr>
              <a:t>, 2002).  This  construct has been recently further elaborated … </a:t>
            </a:r>
            <a:r>
              <a:rPr lang="en-GB" sz="1200" kern="1200" baseline="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egnaposto immagine diapositiva 1"/>
          <p:cNvSpPr>
            <a:spLocks noGrp="1" noRot="1" noChangeAspect="1"/>
          </p:cNvSpPr>
          <p:nvPr>
            <p:ph type="sldImg"/>
          </p:nvPr>
        </p:nvSpPr>
        <p:spPr>
          <a:ln/>
        </p:spPr>
      </p:sp>
      <p:sp>
        <p:nvSpPr>
          <p:cNvPr id="1525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ea typeface="ＭＳ Ｐゴシック" charset="0"/>
                <a:cs typeface="ＭＳ Ｐゴシック" charset="0"/>
              </a:rPr>
              <a:t>Questa slide è più conclusiva …</a:t>
            </a:r>
          </a:p>
        </p:txBody>
      </p:sp>
      <p:sp>
        <p:nvSpPr>
          <p:cNvPr id="1525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7932A3D-5EF1-1841-BAD1-4B9B81DE9DA5}" type="slidenum">
              <a:rPr lang="fr-FR" sz="1200"/>
              <a:pPr/>
              <a:t>24</a:t>
            </a:fld>
            <a:endParaRPr lang="fr-F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Ma soprattutto a quale età?</a:t>
            </a:r>
            <a:endParaRPr lang="it-IT" dirty="0"/>
          </a:p>
        </p:txBody>
      </p:sp>
      <p:sp>
        <p:nvSpPr>
          <p:cNvPr id="4" name="Segnaposto numero diapositiva 3"/>
          <p:cNvSpPr>
            <a:spLocks noGrp="1"/>
          </p:cNvSpPr>
          <p:nvPr>
            <p:ph type="sldNum" sz="quarter" idx="10"/>
          </p:nvPr>
        </p:nvSpPr>
        <p:spPr/>
        <p:txBody>
          <a:bodyPr/>
          <a:lstStyle/>
          <a:p>
            <a:fld id="{80574DBD-D49E-B649-A50D-1DAB06CF5401}" type="slidenum">
              <a:rPr lang="it-IT" smtClean="0"/>
              <a:t>25</a:t>
            </a:fld>
            <a:endParaRPr lang="it-IT"/>
          </a:p>
        </p:txBody>
      </p:sp>
    </p:spTree>
    <p:extLst>
      <p:ext uri="{BB962C8B-B14F-4D97-AF65-F5344CB8AC3E}">
        <p14:creationId xmlns:p14="http://schemas.microsoft.com/office/powerpoint/2010/main" val="186240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fr-FR" dirty="0" err="1" smtClean="0"/>
              <a:t>Fichebein</a:t>
            </a:r>
            <a:r>
              <a:rPr lang="fr-FR" dirty="0" smtClean="0"/>
              <a:t>, </a:t>
            </a:r>
            <a:endParaRPr lang="fr-FR" dirty="0"/>
          </a:p>
        </p:txBody>
      </p:sp>
      <p:sp>
        <p:nvSpPr>
          <p:cNvPr id="4" name="Segnaposto numero diapositiva 3"/>
          <p:cNvSpPr>
            <a:spLocks noGrp="1"/>
          </p:cNvSpPr>
          <p:nvPr>
            <p:ph type="sldNum" sz="quarter" idx="10"/>
          </p:nvPr>
        </p:nvSpPr>
        <p:spPr/>
        <p:txBody>
          <a:bodyPr/>
          <a:lstStyle/>
          <a:p>
            <a:fld id="{5330E2BA-4649-6B40-A21E-4419AC899A99}" type="slidenum">
              <a:rPr lang="fr-FR" smtClean="0"/>
              <a:pPr/>
              <a:t>26</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p:cNvSpPr>
            <a:spLocks noGrp="1" noRot="1" noChangeAspect="1"/>
          </p:cNvSpPr>
          <p:nvPr>
            <p:ph type="sldImg"/>
          </p:nvPr>
        </p:nvSpPr>
        <p:spPr>
          <a:ln/>
        </p:spPr>
      </p:sp>
      <p:sp>
        <p:nvSpPr>
          <p:cNvPr id="317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ea typeface="ＭＳ Ｐゴシック" charset="0"/>
                <a:cs typeface="ＭＳ Ｐゴシック" charset="0"/>
              </a:rPr>
              <a:t>Ma prima qualche considerazione generale su cosa accade comunemente.</a:t>
            </a:r>
          </a:p>
        </p:txBody>
      </p:sp>
      <p:sp>
        <p:nvSpPr>
          <p:cNvPr id="317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D519145-B2B9-514F-8E7B-4FFF1E905654}" type="slidenum">
              <a:rPr lang="fr-FR" sz="1200"/>
              <a:pPr/>
              <a:t>2</a:t>
            </a:fld>
            <a:endParaRPr lang="fr-F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fr-FR" dirty="0" err="1" smtClean="0"/>
              <a:t>Prendendo</a:t>
            </a:r>
            <a:r>
              <a:rPr lang="fr-FR" dirty="0" smtClean="0"/>
              <a:t> le </a:t>
            </a:r>
            <a:r>
              <a:rPr lang="fr-FR" dirty="0" err="1" smtClean="0"/>
              <a:t>mosse</a:t>
            </a:r>
            <a:r>
              <a:rPr lang="fr-FR" dirty="0" smtClean="0"/>
              <a:t> dalla </a:t>
            </a:r>
            <a:r>
              <a:rPr lang="fr-FR" dirty="0" err="1" smtClean="0"/>
              <a:t>storia</a:t>
            </a:r>
            <a:r>
              <a:rPr lang="fr-FR" dirty="0" smtClean="0"/>
              <a:t> </a:t>
            </a:r>
            <a:r>
              <a:rPr lang="fr-FR" dirty="0" err="1" smtClean="0"/>
              <a:t>ed</a:t>
            </a:r>
            <a:r>
              <a:rPr lang="fr-FR" dirty="0" smtClean="0"/>
              <a:t> in </a:t>
            </a:r>
            <a:r>
              <a:rPr lang="fr-FR" dirty="0" err="1" smtClean="0"/>
              <a:t>particolare</a:t>
            </a:r>
            <a:r>
              <a:rPr lang="fr-FR" dirty="0" smtClean="0"/>
              <a:t> dalla </a:t>
            </a:r>
            <a:r>
              <a:rPr lang="fr-FR" dirty="0" err="1" smtClean="0"/>
              <a:t>dialettica</a:t>
            </a:r>
            <a:r>
              <a:rPr lang="fr-FR" dirty="0" smtClean="0"/>
              <a:t> </a:t>
            </a:r>
            <a:r>
              <a:rPr lang="fr-FR" dirty="0" err="1" smtClean="0"/>
              <a:t>tra</a:t>
            </a:r>
            <a:r>
              <a:rPr lang="fr-FR" dirty="0" smtClean="0"/>
              <a:t> </a:t>
            </a:r>
            <a:r>
              <a:rPr lang="fr-FR" dirty="0" err="1" smtClean="0"/>
              <a:t>misurazioni</a:t>
            </a:r>
            <a:r>
              <a:rPr lang="fr-FR" dirty="0" smtClean="0"/>
              <a:t> </a:t>
            </a:r>
            <a:r>
              <a:rPr lang="fr-FR" dirty="0" err="1" smtClean="0"/>
              <a:t>astronomiche</a:t>
            </a:r>
            <a:r>
              <a:rPr lang="fr-FR" baseline="0" dirty="0" smtClean="0"/>
              <a:t> e </a:t>
            </a:r>
            <a:r>
              <a:rPr lang="fr-FR" baseline="0" dirty="0" err="1" smtClean="0"/>
              <a:t>teorie</a:t>
            </a:r>
            <a:r>
              <a:rPr lang="fr-FR" baseline="0" dirty="0" smtClean="0"/>
              <a:t> </a:t>
            </a:r>
            <a:r>
              <a:rPr lang="fr-FR" baseline="0" dirty="0" err="1" smtClean="0"/>
              <a:t>compatibili</a:t>
            </a:r>
            <a:r>
              <a:rPr lang="fr-FR" baseline="0" dirty="0" smtClean="0"/>
              <a:t> con </a:t>
            </a:r>
            <a:r>
              <a:rPr lang="fr-FR" baseline="0" dirty="0" err="1" smtClean="0"/>
              <a:t>tali</a:t>
            </a:r>
            <a:r>
              <a:rPr lang="fr-FR" baseline="0" dirty="0" smtClean="0"/>
              <a:t> </a:t>
            </a:r>
            <a:r>
              <a:rPr lang="fr-FR" baseline="0" dirty="0" err="1" smtClean="0"/>
              <a:t>osservazioni</a:t>
            </a:r>
            <a:r>
              <a:rPr lang="fr-FR" baseline="0" dirty="0" smtClean="0"/>
              <a:t> </a:t>
            </a:r>
            <a:r>
              <a:rPr lang="fr-FR" baseline="0" dirty="0" err="1" smtClean="0"/>
              <a:t>Jahnke</a:t>
            </a:r>
            <a:r>
              <a:rPr lang="fr-FR" baseline="0" dirty="0" smtClean="0"/>
              <a:t> </a:t>
            </a:r>
            <a:r>
              <a:rPr lang="fr-FR" baseline="0" dirty="0" err="1" smtClean="0"/>
              <a:t>propone</a:t>
            </a:r>
            <a:r>
              <a:rPr lang="fr-FR" baseline="0" dirty="0" smtClean="0"/>
              <a:t> un </a:t>
            </a:r>
            <a:r>
              <a:rPr lang="fr-FR" baseline="0" dirty="0" err="1" smtClean="0"/>
              <a:t>percors</a:t>
            </a:r>
            <a:r>
              <a:rPr lang="fr-FR" baseline="0" dirty="0" smtClean="0"/>
              <a:t> </a:t>
            </a:r>
            <a:r>
              <a:rPr lang="fr-FR" baseline="0" dirty="0" err="1" smtClean="0"/>
              <a:t>educativo</a:t>
            </a:r>
            <a:r>
              <a:rPr lang="fr-FR" baseline="0" dirty="0" smtClean="0"/>
              <a:t> </a:t>
            </a:r>
            <a:r>
              <a:rPr lang="fr-FR" baseline="0" dirty="0" err="1" smtClean="0"/>
              <a:t>che</a:t>
            </a:r>
            <a:r>
              <a:rPr lang="fr-FR" baseline="0" dirty="0" smtClean="0"/>
              <a:t> si basa </a:t>
            </a:r>
            <a:r>
              <a:rPr lang="fr-FR" baseline="0" dirty="0" err="1" smtClean="0"/>
              <a:t>sull’osservazione</a:t>
            </a:r>
            <a:r>
              <a:rPr lang="fr-FR" baseline="0" dirty="0" smtClean="0"/>
              <a:t> </a:t>
            </a:r>
            <a:r>
              <a:rPr lang="fr-FR" baseline="0" dirty="0" err="1" smtClean="0"/>
              <a:t>ed</a:t>
            </a:r>
            <a:r>
              <a:rPr lang="fr-FR" baseline="0" dirty="0" smtClean="0"/>
              <a:t> in </a:t>
            </a:r>
            <a:r>
              <a:rPr lang="fr-FR" baseline="0" dirty="0" err="1" smtClean="0"/>
              <a:t>particolare</a:t>
            </a:r>
            <a:r>
              <a:rPr lang="fr-FR" baseline="0" dirty="0" smtClean="0"/>
              <a:t> </a:t>
            </a:r>
            <a:r>
              <a:rPr lang="fr-FR" baseline="0" dirty="0" err="1" smtClean="0"/>
              <a:t>sulla</a:t>
            </a:r>
            <a:r>
              <a:rPr lang="fr-FR" baseline="0" dirty="0" smtClean="0"/>
              <a:t> </a:t>
            </a:r>
            <a:r>
              <a:rPr lang="fr-FR" baseline="0" dirty="0" err="1" smtClean="0"/>
              <a:t>misura</a:t>
            </a:r>
            <a:r>
              <a:rPr lang="fr-FR" baseline="0" dirty="0" smtClean="0"/>
              <a:t>. </a:t>
            </a:r>
            <a:r>
              <a:rPr lang="fr-FR" baseline="0" dirty="0" err="1" smtClean="0"/>
              <a:t>Osservazioni</a:t>
            </a:r>
            <a:r>
              <a:rPr lang="fr-FR" baseline="0" dirty="0" smtClean="0"/>
              <a:t> e </a:t>
            </a:r>
            <a:r>
              <a:rPr lang="fr-FR" baseline="0" dirty="0" err="1" smtClean="0"/>
              <a:t>mi</a:t>
            </a:r>
            <a:r>
              <a:rPr lang="fr-FR" dirty="0" err="1" smtClean="0"/>
              <a:t>sure</a:t>
            </a:r>
            <a:r>
              <a:rPr lang="fr-FR" dirty="0" smtClean="0"/>
              <a:t> </a:t>
            </a:r>
            <a:r>
              <a:rPr lang="fr-FR" dirty="0" err="1" smtClean="0"/>
              <a:t>corroborano</a:t>
            </a:r>
            <a:r>
              <a:rPr lang="fr-FR" dirty="0" smtClean="0"/>
              <a:t> la </a:t>
            </a:r>
            <a:r>
              <a:rPr lang="fr-FR" dirty="0" err="1" smtClean="0"/>
              <a:t>scelta</a:t>
            </a:r>
            <a:r>
              <a:rPr lang="fr-FR" dirty="0" smtClean="0"/>
              <a:t> di </a:t>
            </a:r>
            <a:r>
              <a:rPr lang="fr-FR" dirty="0" err="1" smtClean="0"/>
              <a:t>certi</a:t>
            </a:r>
            <a:r>
              <a:rPr lang="fr-FR" dirty="0" smtClean="0"/>
              <a:t> </a:t>
            </a:r>
            <a:r>
              <a:rPr lang="fr-FR" dirty="0" err="1" smtClean="0"/>
              <a:t>princip</a:t>
            </a:r>
            <a:r>
              <a:rPr lang="fr-FR" dirty="0" smtClean="0"/>
              <a:t>,</a:t>
            </a:r>
            <a:r>
              <a:rPr lang="fr-FR" baseline="0" dirty="0" smtClean="0"/>
              <a:t> da </a:t>
            </a:r>
            <a:r>
              <a:rPr lang="fr-FR" baseline="0" dirty="0" err="1" smtClean="0"/>
              <a:t>questi</a:t>
            </a:r>
            <a:r>
              <a:rPr lang="fr-FR" baseline="0" dirty="0" smtClean="0"/>
              <a:t> </a:t>
            </a:r>
            <a:r>
              <a:rPr lang="fr-FR" baseline="0" dirty="0" err="1" smtClean="0"/>
              <a:t>principi</a:t>
            </a:r>
            <a:r>
              <a:rPr lang="fr-FR" baseline="0" dirty="0" smtClean="0"/>
              <a:t> </a:t>
            </a:r>
            <a:r>
              <a:rPr lang="fr-FR" baseline="0" dirty="0" err="1" smtClean="0"/>
              <a:t>derivano</a:t>
            </a:r>
            <a:r>
              <a:rPr lang="fr-FR" baseline="0" dirty="0" smtClean="0"/>
              <a:t> </a:t>
            </a:r>
            <a:r>
              <a:rPr lang="fr-FR" baseline="0" dirty="0" err="1" smtClean="0"/>
              <a:t>poi</a:t>
            </a:r>
            <a:r>
              <a:rPr lang="fr-FR" baseline="0" dirty="0" smtClean="0"/>
              <a:t> </a:t>
            </a:r>
            <a:r>
              <a:rPr lang="fr-FR" baseline="0" dirty="0" err="1" smtClean="0"/>
              <a:t>conseguenze</a:t>
            </a:r>
            <a:r>
              <a:rPr lang="fr-FR" baseline="0" dirty="0" smtClean="0"/>
              <a:t>, la </a:t>
            </a:r>
            <a:r>
              <a:rPr lang="fr-FR" baseline="0" dirty="0" err="1" smtClean="0"/>
              <a:t>cui</a:t>
            </a:r>
            <a:r>
              <a:rPr lang="fr-FR" baseline="0" dirty="0" smtClean="0"/>
              <a:t> </a:t>
            </a:r>
            <a:r>
              <a:rPr lang="fr-FR" baseline="0" dirty="0" err="1" smtClean="0"/>
              <a:t>verifica</a:t>
            </a:r>
            <a:r>
              <a:rPr lang="fr-FR" baseline="0" dirty="0" smtClean="0"/>
              <a:t> </a:t>
            </a:r>
            <a:r>
              <a:rPr lang="fr-FR" baseline="0" dirty="0" err="1" smtClean="0"/>
              <a:t>può</a:t>
            </a:r>
            <a:r>
              <a:rPr lang="fr-FR" baseline="0" dirty="0" smtClean="0"/>
              <a:t> </a:t>
            </a:r>
            <a:r>
              <a:rPr lang="fr-FR" baseline="0" dirty="0" err="1" smtClean="0"/>
              <a:t>essere</a:t>
            </a:r>
            <a:r>
              <a:rPr lang="fr-FR" baseline="0" dirty="0" smtClean="0"/>
              <a:t> </a:t>
            </a:r>
            <a:r>
              <a:rPr lang="fr-FR" baseline="0" dirty="0" err="1" smtClean="0"/>
              <a:t>effettuata</a:t>
            </a:r>
            <a:r>
              <a:rPr lang="fr-FR" baseline="0" dirty="0" smtClean="0"/>
              <a:t> </a:t>
            </a:r>
            <a:r>
              <a:rPr lang="fr-FR" baseline="0" dirty="0" err="1" smtClean="0"/>
              <a:t>direttamente</a:t>
            </a:r>
            <a:r>
              <a:rPr lang="fr-FR" baseline="0" dirty="0" smtClean="0"/>
              <a:t> …</a:t>
            </a:r>
            <a:r>
              <a:rPr lang="fr-FR" dirty="0" smtClean="0"/>
              <a:t> </a:t>
            </a:r>
            <a:endParaRPr lang="fr-FR" dirty="0"/>
          </a:p>
        </p:txBody>
      </p:sp>
      <p:sp>
        <p:nvSpPr>
          <p:cNvPr id="4" name="Segnaposto numero diapositiva 3"/>
          <p:cNvSpPr>
            <a:spLocks noGrp="1"/>
          </p:cNvSpPr>
          <p:nvPr>
            <p:ph type="sldNum" sz="quarter" idx="10"/>
          </p:nvPr>
        </p:nvSpPr>
        <p:spPr/>
        <p:txBody>
          <a:bodyPr/>
          <a:lstStyle/>
          <a:p>
            <a:fld id="{5330E2BA-4649-6B40-A21E-4419AC899A99}" type="slidenum">
              <a:rPr lang="fr-FR" smtClean="0"/>
              <a:pPr/>
              <a:t>27</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fr-FR" dirty="0" err="1" smtClean="0"/>
              <a:t>Prendendo</a:t>
            </a:r>
            <a:r>
              <a:rPr lang="fr-FR" dirty="0" smtClean="0"/>
              <a:t> le </a:t>
            </a:r>
            <a:r>
              <a:rPr lang="fr-FR" dirty="0" err="1" smtClean="0"/>
              <a:t>mosse</a:t>
            </a:r>
            <a:r>
              <a:rPr lang="fr-FR" dirty="0" smtClean="0"/>
              <a:t> dalla </a:t>
            </a:r>
            <a:r>
              <a:rPr lang="fr-FR" dirty="0" err="1" smtClean="0"/>
              <a:t>storia</a:t>
            </a:r>
            <a:r>
              <a:rPr lang="fr-FR" dirty="0" smtClean="0"/>
              <a:t> </a:t>
            </a:r>
            <a:r>
              <a:rPr lang="fr-FR" dirty="0" err="1" smtClean="0"/>
              <a:t>ed</a:t>
            </a:r>
            <a:r>
              <a:rPr lang="fr-FR" dirty="0" smtClean="0"/>
              <a:t> in </a:t>
            </a:r>
            <a:r>
              <a:rPr lang="fr-FR" dirty="0" err="1" smtClean="0"/>
              <a:t>particolare</a:t>
            </a:r>
            <a:r>
              <a:rPr lang="fr-FR" dirty="0" smtClean="0"/>
              <a:t> dalla </a:t>
            </a:r>
            <a:r>
              <a:rPr lang="fr-FR" dirty="0" err="1" smtClean="0"/>
              <a:t>dialettica</a:t>
            </a:r>
            <a:r>
              <a:rPr lang="fr-FR" dirty="0" smtClean="0"/>
              <a:t> </a:t>
            </a:r>
            <a:r>
              <a:rPr lang="fr-FR" dirty="0" err="1" smtClean="0"/>
              <a:t>tra</a:t>
            </a:r>
            <a:r>
              <a:rPr lang="fr-FR" dirty="0" smtClean="0"/>
              <a:t> </a:t>
            </a:r>
            <a:r>
              <a:rPr lang="fr-FR" dirty="0" err="1" smtClean="0"/>
              <a:t>misurazioni</a:t>
            </a:r>
            <a:r>
              <a:rPr lang="fr-FR" dirty="0" smtClean="0"/>
              <a:t> </a:t>
            </a:r>
            <a:r>
              <a:rPr lang="fr-FR" dirty="0" err="1" smtClean="0"/>
              <a:t>astronomiche</a:t>
            </a:r>
            <a:r>
              <a:rPr lang="fr-FR" baseline="0" dirty="0" smtClean="0"/>
              <a:t> e </a:t>
            </a:r>
            <a:r>
              <a:rPr lang="fr-FR" baseline="0" dirty="0" err="1" smtClean="0"/>
              <a:t>teorie</a:t>
            </a:r>
            <a:r>
              <a:rPr lang="fr-FR" baseline="0" dirty="0" smtClean="0"/>
              <a:t> </a:t>
            </a:r>
            <a:r>
              <a:rPr lang="fr-FR" baseline="0" dirty="0" err="1" smtClean="0"/>
              <a:t>compatibili</a:t>
            </a:r>
            <a:r>
              <a:rPr lang="fr-FR" baseline="0" dirty="0" smtClean="0"/>
              <a:t> con </a:t>
            </a:r>
            <a:r>
              <a:rPr lang="fr-FR" baseline="0" dirty="0" err="1" smtClean="0"/>
              <a:t>tali</a:t>
            </a:r>
            <a:r>
              <a:rPr lang="fr-FR" baseline="0" dirty="0" smtClean="0"/>
              <a:t> </a:t>
            </a:r>
            <a:r>
              <a:rPr lang="fr-FR" baseline="0" dirty="0" err="1" smtClean="0"/>
              <a:t>osservazioni</a:t>
            </a:r>
            <a:r>
              <a:rPr lang="fr-FR" baseline="0" dirty="0" smtClean="0"/>
              <a:t> </a:t>
            </a:r>
            <a:r>
              <a:rPr lang="fr-FR" baseline="0" dirty="0" err="1" smtClean="0"/>
              <a:t>Jahnke</a:t>
            </a:r>
            <a:r>
              <a:rPr lang="fr-FR" baseline="0" dirty="0" smtClean="0"/>
              <a:t> </a:t>
            </a:r>
            <a:r>
              <a:rPr lang="fr-FR" baseline="0" dirty="0" err="1" smtClean="0"/>
              <a:t>propone</a:t>
            </a:r>
            <a:r>
              <a:rPr lang="fr-FR" baseline="0" dirty="0" smtClean="0"/>
              <a:t> un </a:t>
            </a:r>
            <a:r>
              <a:rPr lang="fr-FR" baseline="0" dirty="0" err="1" smtClean="0"/>
              <a:t>percors</a:t>
            </a:r>
            <a:r>
              <a:rPr lang="fr-FR" baseline="0" dirty="0" smtClean="0"/>
              <a:t> </a:t>
            </a:r>
            <a:r>
              <a:rPr lang="fr-FR" baseline="0" dirty="0" err="1" smtClean="0"/>
              <a:t>educativo</a:t>
            </a:r>
            <a:r>
              <a:rPr lang="fr-FR" baseline="0" dirty="0" smtClean="0"/>
              <a:t> </a:t>
            </a:r>
            <a:r>
              <a:rPr lang="fr-FR" baseline="0" dirty="0" err="1" smtClean="0"/>
              <a:t>che</a:t>
            </a:r>
            <a:r>
              <a:rPr lang="fr-FR" baseline="0" dirty="0" smtClean="0"/>
              <a:t> si basa </a:t>
            </a:r>
            <a:r>
              <a:rPr lang="fr-FR" baseline="0" dirty="0" err="1" smtClean="0"/>
              <a:t>sull’osservazione</a:t>
            </a:r>
            <a:r>
              <a:rPr lang="fr-FR" baseline="0" dirty="0" smtClean="0"/>
              <a:t> </a:t>
            </a:r>
            <a:r>
              <a:rPr lang="fr-FR" baseline="0" dirty="0" err="1" smtClean="0"/>
              <a:t>ed</a:t>
            </a:r>
            <a:r>
              <a:rPr lang="fr-FR" baseline="0" dirty="0" smtClean="0"/>
              <a:t> in </a:t>
            </a:r>
            <a:r>
              <a:rPr lang="fr-FR" baseline="0" dirty="0" err="1" smtClean="0"/>
              <a:t>particolare</a:t>
            </a:r>
            <a:r>
              <a:rPr lang="fr-FR" baseline="0" dirty="0" smtClean="0"/>
              <a:t> </a:t>
            </a:r>
            <a:r>
              <a:rPr lang="fr-FR" baseline="0" dirty="0" err="1" smtClean="0"/>
              <a:t>sulla</a:t>
            </a:r>
            <a:r>
              <a:rPr lang="fr-FR" baseline="0" dirty="0" smtClean="0"/>
              <a:t> </a:t>
            </a:r>
            <a:r>
              <a:rPr lang="fr-FR" baseline="0" dirty="0" err="1" smtClean="0"/>
              <a:t>misura</a:t>
            </a:r>
            <a:r>
              <a:rPr lang="fr-FR" baseline="0" dirty="0" smtClean="0"/>
              <a:t>. </a:t>
            </a:r>
            <a:r>
              <a:rPr lang="fr-FR" baseline="0" dirty="0" err="1" smtClean="0"/>
              <a:t>Osservazioni</a:t>
            </a:r>
            <a:r>
              <a:rPr lang="fr-FR" baseline="0" dirty="0" smtClean="0"/>
              <a:t> e </a:t>
            </a:r>
            <a:r>
              <a:rPr lang="fr-FR" baseline="0" dirty="0" err="1" smtClean="0"/>
              <a:t>mi</a:t>
            </a:r>
            <a:r>
              <a:rPr lang="fr-FR" dirty="0" err="1" smtClean="0"/>
              <a:t>sure</a:t>
            </a:r>
            <a:r>
              <a:rPr lang="fr-FR" dirty="0" smtClean="0"/>
              <a:t> </a:t>
            </a:r>
            <a:r>
              <a:rPr lang="fr-FR" dirty="0" err="1" smtClean="0"/>
              <a:t>corroborano</a:t>
            </a:r>
            <a:r>
              <a:rPr lang="fr-FR" dirty="0" smtClean="0"/>
              <a:t> la </a:t>
            </a:r>
            <a:r>
              <a:rPr lang="fr-FR" dirty="0" err="1" smtClean="0"/>
              <a:t>scelta</a:t>
            </a:r>
            <a:r>
              <a:rPr lang="fr-FR" dirty="0" smtClean="0"/>
              <a:t> di </a:t>
            </a:r>
            <a:r>
              <a:rPr lang="fr-FR" dirty="0" err="1" smtClean="0"/>
              <a:t>certi</a:t>
            </a:r>
            <a:r>
              <a:rPr lang="fr-FR" dirty="0" smtClean="0"/>
              <a:t> </a:t>
            </a:r>
            <a:r>
              <a:rPr lang="fr-FR" dirty="0" err="1" smtClean="0"/>
              <a:t>princip</a:t>
            </a:r>
            <a:r>
              <a:rPr lang="fr-FR" dirty="0" smtClean="0"/>
              <a:t>,</a:t>
            </a:r>
            <a:r>
              <a:rPr lang="fr-FR" baseline="0" dirty="0" smtClean="0"/>
              <a:t> da </a:t>
            </a:r>
            <a:r>
              <a:rPr lang="fr-FR" baseline="0" dirty="0" err="1" smtClean="0"/>
              <a:t>questi</a:t>
            </a:r>
            <a:r>
              <a:rPr lang="fr-FR" baseline="0" dirty="0" smtClean="0"/>
              <a:t> </a:t>
            </a:r>
            <a:r>
              <a:rPr lang="fr-FR" baseline="0" dirty="0" err="1" smtClean="0"/>
              <a:t>principi</a:t>
            </a:r>
            <a:r>
              <a:rPr lang="fr-FR" baseline="0" dirty="0" smtClean="0"/>
              <a:t> </a:t>
            </a:r>
            <a:r>
              <a:rPr lang="fr-FR" baseline="0" dirty="0" err="1" smtClean="0"/>
              <a:t>derivano</a:t>
            </a:r>
            <a:r>
              <a:rPr lang="fr-FR" baseline="0" dirty="0" smtClean="0"/>
              <a:t> </a:t>
            </a:r>
            <a:r>
              <a:rPr lang="fr-FR" baseline="0" dirty="0" err="1" smtClean="0"/>
              <a:t>poi</a:t>
            </a:r>
            <a:r>
              <a:rPr lang="fr-FR" baseline="0" dirty="0" smtClean="0"/>
              <a:t> </a:t>
            </a:r>
            <a:r>
              <a:rPr lang="fr-FR" baseline="0" dirty="0" err="1" smtClean="0"/>
              <a:t>conseguenze</a:t>
            </a:r>
            <a:r>
              <a:rPr lang="fr-FR" baseline="0" dirty="0" smtClean="0"/>
              <a:t>, la </a:t>
            </a:r>
            <a:r>
              <a:rPr lang="fr-FR" baseline="0" dirty="0" err="1" smtClean="0"/>
              <a:t>cui</a:t>
            </a:r>
            <a:r>
              <a:rPr lang="fr-FR" baseline="0" dirty="0" smtClean="0"/>
              <a:t> </a:t>
            </a:r>
            <a:r>
              <a:rPr lang="fr-FR" baseline="0" dirty="0" err="1" smtClean="0"/>
              <a:t>verifica</a:t>
            </a:r>
            <a:r>
              <a:rPr lang="fr-FR" baseline="0" dirty="0" smtClean="0"/>
              <a:t> </a:t>
            </a:r>
            <a:r>
              <a:rPr lang="fr-FR" baseline="0" dirty="0" err="1" smtClean="0"/>
              <a:t>può</a:t>
            </a:r>
            <a:r>
              <a:rPr lang="fr-FR" baseline="0" dirty="0" smtClean="0"/>
              <a:t> </a:t>
            </a:r>
            <a:r>
              <a:rPr lang="fr-FR" baseline="0" dirty="0" err="1" smtClean="0"/>
              <a:t>essere</a:t>
            </a:r>
            <a:r>
              <a:rPr lang="fr-FR" baseline="0" dirty="0" smtClean="0"/>
              <a:t> </a:t>
            </a:r>
            <a:r>
              <a:rPr lang="fr-FR" baseline="0" dirty="0" err="1" smtClean="0"/>
              <a:t>effettuata</a:t>
            </a:r>
            <a:r>
              <a:rPr lang="fr-FR" baseline="0" dirty="0" smtClean="0"/>
              <a:t> </a:t>
            </a:r>
            <a:r>
              <a:rPr lang="fr-FR" baseline="0" dirty="0" err="1" smtClean="0"/>
              <a:t>direttamente</a:t>
            </a:r>
            <a:r>
              <a:rPr lang="fr-FR" baseline="0" dirty="0" smtClean="0"/>
              <a:t> …</a:t>
            </a:r>
            <a:r>
              <a:rPr lang="fr-FR" dirty="0" smtClean="0"/>
              <a:t> </a:t>
            </a:r>
            <a:endParaRPr lang="fr-FR" dirty="0"/>
          </a:p>
        </p:txBody>
      </p:sp>
      <p:sp>
        <p:nvSpPr>
          <p:cNvPr id="4" name="Segnaposto numero diapositiva 3"/>
          <p:cNvSpPr>
            <a:spLocks noGrp="1"/>
          </p:cNvSpPr>
          <p:nvPr>
            <p:ph type="sldNum" sz="quarter" idx="10"/>
          </p:nvPr>
        </p:nvSpPr>
        <p:spPr/>
        <p:txBody>
          <a:bodyPr/>
          <a:lstStyle/>
          <a:p>
            <a:fld id="{5330E2BA-4649-6B40-A21E-4419AC899A99}" type="slidenum">
              <a:rPr lang="fr-FR" smtClean="0"/>
              <a:pPr/>
              <a:t>28</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fr-FR" dirty="0" smtClean="0"/>
              <a:t>… il </a:t>
            </a:r>
            <a:r>
              <a:rPr lang="fr-FR" dirty="0" err="1" smtClean="0"/>
              <a:t>legame</a:t>
            </a:r>
            <a:r>
              <a:rPr lang="fr-FR" dirty="0" smtClean="0"/>
              <a:t> con la </a:t>
            </a:r>
            <a:r>
              <a:rPr lang="fr-FR" dirty="0" err="1" smtClean="0"/>
              <a:t>realtà</a:t>
            </a:r>
            <a:r>
              <a:rPr lang="fr-FR" dirty="0" smtClean="0"/>
              <a:t> si </a:t>
            </a:r>
            <a:r>
              <a:rPr lang="fr-FR" dirty="0" err="1" smtClean="0"/>
              <a:t>mantiene</a:t>
            </a:r>
            <a:r>
              <a:rPr lang="fr-FR" dirty="0" smtClean="0"/>
              <a:t> </a:t>
            </a:r>
            <a:r>
              <a:rPr lang="fr-FR" dirty="0" err="1" smtClean="0"/>
              <a:t>attraverso</a:t>
            </a:r>
            <a:r>
              <a:rPr lang="fr-FR" dirty="0" smtClean="0"/>
              <a:t> la </a:t>
            </a:r>
            <a:r>
              <a:rPr lang="fr-FR" dirty="0" err="1" smtClean="0"/>
              <a:t>verifica</a:t>
            </a:r>
            <a:r>
              <a:rPr lang="fr-FR" dirty="0" smtClean="0"/>
              <a:t> </a:t>
            </a:r>
            <a:r>
              <a:rPr lang="fr-FR" dirty="0" err="1" smtClean="0"/>
              <a:t>empirica</a:t>
            </a:r>
            <a:r>
              <a:rPr lang="fr-FR" dirty="0" smtClean="0"/>
              <a:t> </a:t>
            </a:r>
            <a:r>
              <a:rPr lang="fr-FR" dirty="0" err="1" smtClean="0"/>
              <a:t>che</a:t>
            </a:r>
            <a:r>
              <a:rPr lang="fr-FR" dirty="0" smtClean="0"/>
              <a:t> ha </a:t>
            </a:r>
            <a:r>
              <a:rPr lang="fr-FR" dirty="0" err="1" smtClean="0"/>
              <a:t>una</a:t>
            </a:r>
            <a:r>
              <a:rPr lang="fr-FR" baseline="0" dirty="0" smtClean="0"/>
              <a:t> </a:t>
            </a:r>
            <a:r>
              <a:rPr lang="fr-FR" baseline="0" dirty="0" err="1" smtClean="0"/>
              <a:t>doppia</a:t>
            </a:r>
            <a:r>
              <a:rPr lang="fr-FR" baseline="0" dirty="0" smtClean="0"/>
              <a:t> </a:t>
            </a:r>
            <a:r>
              <a:rPr lang="fr-FR" baseline="0" dirty="0" err="1" smtClean="0"/>
              <a:t>valenza</a:t>
            </a:r>
            <a:r>
              <a:rPr lang="fr-FR" baseline="0" dirty="0" smtClean="0"/>
              <a:t>:</a:t>
            </a:r>
          </a:p>
          <a:p>
            <a:r>
              <a:rPr lang="fr-FR" baseline="0" dirty="0" err="1" smtClean="0"/>
              <a:t>Genera</a:t>
            </a:r>
            <a:r>
              <a:rPr lang="fr-FR" baseline="0" dirty="0" smtClean="0"/>
              <a:t> </a:t>
            </a:r>
            <a:r>
              <a:rPr lang="fr-FR" baseline="0" dirty="0" err="1" smtClean="0"/>
              <a:t>ipotesi</a:t>
            </a:r>
            <a:r>
              <a:rPr lang="fr-FR" baseline="0" dirty="0" smtClean="0"/>
              <a:t> </a:t>
            </a:r>
          </a:p>
          <a:p>
            <a:r>
              <a:rPr lang="fr-FR" baseline="0" dirty="0" smtClean="0"/>
              <a:t>Corrobora o </a:t>
            </a:r>
            <a:r>
              <a:rPr lang="fr-FR" baseline="0" dirty="0" err="1" smtClean="0"/>
              <a:t>indebolisce</a:t>
            </a:r>
            <a:r>
              <a:rPr lang="fr-FR" baseline="0" dirty="0" smtClean="0"/>
              <a:t> le </a:t>
            </a:r>
            <a:r>
              <a:rPr lang="fr-FR" baseline="0" dirty="0" err="1" smtClean="0"/>
              <a:t>ipotesi</a:t>
            </a:r>
            <a:r>
              <a:rPr lang="fr-FR" baseline="0" dirty="0" smtClean="0"/>
              <a:t> </a:t>
            </a:r>
            <a:r>
              <a:rPr lang="fr-FR" baseline="0" dirty="0" err="1" smtClean="0"/>
              <a:t>attraverso</a:t>
            </a:r>
            <a:r>
              <a:rPr lang="fr-FR" baseline="0" dirty="0" smtClean="0"/>
              <a:t> la </a:t>
            </a:r>
            <a:r>
              <a:rPr lang="fr-FR" baseline="0" dirty="0" err="1" smtClean="0"/>
              <a:t>verifica</a:t>
            </a:r>
            <a:r>
              <a:rPr lang="fr-FR" baseline="0" dirty="0" smtClean="0"/>
              <a:t> delle </a:t>
            </a:r>
            <a:r>
              <a:rPr lang="fr-FR" baseline="0" dirty="0" err="1" smtClean="0"/>
              <a:t>conseguenze</a:t>
            </a:r>
            <a:r>
              <a:rPr lang="fr-FR" baseline="0" dirty="0" smtClean="0"/>
              <a:t>.</a:t>
            </a:r>
          </a:p>
          <a:p>
            <a:endParaRPr lang="fr-FR" baseline="0" dirty="0" smtClean="0"/>
          </a:p>
          <a:p>
            <a:r>
              <a:rPr lang="fr-FR" baseline="0" dirty="0" smtClean="0"/>
              <a:t>Il </a:t>
            </a:r>
            <a:r>
              <a:rPr lang="fr-FR" baseline="0" dirty="0" err="1" smtClean="0"/>
              <a:t>fatto</a:t>
            </a:r>
            <a:r>
              <a:rPr lang="fr-FR" baseline="0" dirty="0" smtClean="0"/>
              <a:t> di </a:t>
            </a:r>
            <a:r>
              <a:rPr lang="fr-FR" baseline="0" dirty="0" err="1" smtClean="0"/>
              <a:t>considerrle</a:t>
            </a:r>
            <a:r>
              <a:rPr lang="fr-FR" baseline="0" dirty="0" smtClean="0"/>
              <a:t> </a:t>
            </a:r>
            <a:r>
              <a:rPr lang="fr-FR" baseline="0" dirty="0" err="1" smtClean="0"/>
              <a:t>ipotesi</a:t>
            </a:r>
            <a:r>
              <a:rPr lang="fr-FR" baseline="0" dirty="0" smtClean="0"/>
              <a:t> </a:t>
            </a:r>
            <a:r>
              <a:rPr lang="fr-FR" baseline="0" dirty="0" err="1" smtClean="0"/>
              <a:t>apre</a:t>
            </a:r>
            <a:r>
              <a:rPr lang="fr-FR" baseline="0" dirty="0" smtClean="0"/>
              <a:t> alla </a:t>
            </a:r>
            <a:r>
              <a:rPr lang="fr-FR" baseline="0" dirty="0" err="1" smtClean="0"/>
              <a:t>possibilità</a:t>
            </a:r>
            <a:r>
              <a:rPr lang="fr-FR" baseline="0" dirty="0" smtClean="0"/>
              <a:t> di </a:t>
            </a:r>
            <a:r>
              <a:rPr lang="fr-FR" baseline="0" dirty="0" err="1" smtClean="0"/>
              <a:t>altre</a:t>
            </a:r>
            <a:r>
              <a:rPr lang="fr-FR" baseline="0" dirty="0" smtClean="0"/>
              <a:t> </a:t>
            </a:r>
            <a:r>
              <a:rPr lang="fr-FR" baseline="0" dirty="0" err="1" smtClean="0"/>
              <a:t>teorie</a:t>
            </a:r>
            <a:r>
              <a:rPr lang="fr-FR" baseline="0" dirty="0" smtClean="0"/>
              <a:t> </a:t>
            </a:r>
            <a:r>
              <a:rPr lang="fr-FR" baseline="0" dirty="0" err="1" smtClean="0"/>
              <a:t>compatibili</a:t>
            </a:r>
            <a:r>
              <a:rPr lang="fr-FR" baseline="0" dirty="0" smtClean="0"/>
              <a:t> con l’</a:t>
            </a:r>
            <a:r>
              <a:rPr lang="fr-FR" baseline="0" dirty="0" err="1" smtClean="0"/>
              <a:t>esperienza</a:t>
            </a:r>
            <a:r>
              <a:rPr lang="fr-FR" baseline="0" dirty="0" smtClean="0"/>
              <a:t>, ma </a:t>
            </a:r>
            <a:r>
              <a:rPr lang="fr-FR" baseline="0" dirty="0" err="1" smtClean="0"/>
              <a:t>che</a:t>
            </a:r>
            <a:r>
              <a:rPr lang="fr-FR" baseline="0" dirty="0" smtClean="0"/>
              <a:t> </a:t>
            </a:r>
            <a:r>
              <a:rPr lang="fr-FR" baseline="0" dirty="0" err="1" smtClean="0"/>
              <a:t>dell’espereinza</a:t>
            </a:r>
            <a:r>
              <a:rPr lang="fr-FR" baseline="0" dirty="0" smtClean="0"/>
              <a:t> </a:t>
            </a:r>
            <a:r>
              <a:rPr lang="fr-FR" baseline="0" dirty="0" err="1" smtClean="0"/>
              <a:t>raccontano</a:t>
            </a:r>
            <a:r>
              <a:rPr lang="fr-FR" baseline="0" dirty="0" smtClean="0"/>
              <a:t> </a:t>
            </a:r>
            <a:r>
              <a:rPr lang="fr-FR" baseline="0" dirty="0" err="1" smtClean="0"/>
              <a:t>un’altro</a:t>
            </a:r>
            <a:r>
              <a:rPr lang="fr-FR" baseline="0" dirty="0" smtClean="0"/>
              <a:t> </a:t>
            </a:r>
            <a:r>
              <a:rPr lang="fr-FR" baseline="0" dirty="0" err="1" smtClean="0"/>
              <a:t>punto</a:t>
            </a:r>
            <a:r>
              <a:rPr lang="fr-FR" baseline="0" dirty="0" smtClean="0"/>
              <a:t> di vista.</a:t>
            </a:r>
            <a:endParaRPr lang="fr-FR" dirty="0"/>
          </a:p>
        </p:txBody>
      </p:sp>
      <p:sp>
        <p:nvSpPr>
          <p:cNvPr id="4" name="Segnaposto numero diapositiva 3"/>
          <p:cNvSpPr>
            <a:spLocks noGrp="1"/>
          </p:cNvSpPr>
          <p:nvPr>
            <p:ph type="sldNum" sz="quarter" idx="10"/>
          </p:nvPr>
        </p:nvSpPr>
        <p:spPr/>
        <p:txBody>
          <a:bodyPr/>
          <a:lstStyle/>
          <a:p>
            <a:fld id="{5330E2BA-4649-6B40-A21E-4419AC899A99}" type="slidenum">
              <a:rPr lang="fr-FR" smtClean="0"/>
              <a:pPr/>
              <a:t>30</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fr-FR" dirty="0" smtClean="0"/>
              <a:t>Dalle </a:t>
            </a:r>
            <a:r>
              <a:rPr lang="fr-FR" dirty="0" err="1" smtClean="0"/>
              <a:t>ruote</a:t>
            </a:r>
            <a:r>
              <a:rPr lang="fr-FR" dirty="0" smtClean="0"/>
              <a:t> </a:t>
            </a:r>
            <a:r>
              <a:rPr lang="fr-FR" dirty="0" err="1" smtClean="0"/>
              <a:t>che</a:t>
            </a:r>
            <a:r>
              <a:rPr lang="fr-FR" dirty="0" smtClean="0"/>
              <a:t> si </a:t>
            </a:r>
            <a:r>
              <a:rPr lang="fr-FR" dirty="0" err="1" smtClean="0"/>
              <a:t>ingranano</a:t>
            </a:r>
            <a:r>
              <a:rPr lang="fr-FR" dirty="0" smtClean="0"/>
              <a:t> ai</a:t>
            </a:r>
            <a:r>
              <a:rPr lang="fr-FR" baseline="0" dirty="0" smtClean="0"/>
              <a:t> </a:t>
            </a:r>
            <a:r>
              <a:rPr lang="fr-FR" baseline="0" dirty="0" err="1" smtClean="0"/>
              <a:t>cerchi</a:t>
            </a:r>
            <a:r>
              <a:rPr lang="fr-FR" baseline="0" dirty="0" smtClean="0"/>
              <a:t>, </a:t>
            </a:r>
            <a:r>
              <a:rPr lang="fr-FR" baseline="0" dirty="0" err="1" smtClean="0"/>
              <a:t>cerchi</a:t>
            </a:r>
            <a:r>
              <a:rPr lang="fr-FR" baseline="0" dirty="0" smtClean="0"/>
              <a:t> </a:t>
            </a:r>
            <a:r>
              <a:rPr lang="fr-FR" baseline="0" dirty="0" err="1" smtClean="0"/>
              <a:t>tangenti</a:t>
            </a:r>
            <a:r>
              <a:rPr lang="fr-FR" baseline="0" dirty="0" smtClean="0"/>
              <a:t> e il </a:t>
            </a:r>
            <a:r>
              <a:rPr lang="fr-FR" baseline="0" dirty="0" err="1" smtClean="0"/>
              <a:t>principio</a:t>
            </a:r>
            <a:r>
              <a:rPr lang="fr-FR" baseline="0" dirty="0" smtClean="0"/>
              <a:t> di </a:t>
            </a:r>
            <a:r>
              <a:rPr lang="fr-FR" baseline="0" dirty="0" err="1" smtClean="0"/>
              <a:t>tangenza</a:t>
            </a:r>
            <a:endParaRPr lang="fr-FR" baseline="0" dirty="0" smtClean="0"/>
          </a:p>
          <a:p>
            <a:r>
              <a:rPr lang="fr-FR" baseline="0" dirty="0" err="1" smtClean="0"/>
              <a:t>Raggi</a:t>
            </a:r>
            <a:r>
              <a:rPr lang="fr-FR" baseline="0" dirty="0" smtClean="0"/>
              <a:t> </a:t>
            </a:r>
            <a:r>
              <a:rPr lang="fr-FR" baseline="0" dirty="0" err="1" smtClean="0"/>
              <a:t>allineanti</a:t>
            </a:r>
            <a:r>
              <a:rPr lang="fr-FR" baseline="0" dirty="0" smtClean="0"/>
              <a:t> </a:t>
            </a:r>
            <a:r>
              <a:rPr lang="fr-FR" baseline="0" dirty="0" err="1" smtClean="0"/>
              <a:t>nel</a:t>
            </a:r>
            <a:r>
              <a:rPr lang="fr-FR" baseline="0" dirty="0" smtClean="0"/>
              <a:t> </a:t>
            </a:r>
            <a:r>
              <a:rPr lang="fr-FR" baseline="0" dirty="0" err="1" smtClean="0"/>
              <a:t>punto</a:t>
            </a:r>
            <a:r>
              <a:rPr lang="fr-FR" baseline="0" dirty="0" smtClean="0"/>
              <a:t> di </a:t>
            </a:r>
            <a:r>
              <a:rPr lang="fr-FR" baseline="0" dirty="0" err="1" smtClean="0"/>
              <a:t>tangenza.-</a:t>
            </a:r>
            <a:r>
              <a:rPr lang="fr-FR" baseline="0" dirty="0" smtClean="0"/>
              <a:t> </a:t>
            </a:r>
            <a:r>
              <a:rPr lang="fr-FR" baseline="0" dirty="0" err="1" smtClean="0"/>
              <a:t>Problema</a:t>
            </a:r>
            <a:r>
              <a:rPr lang="fr-FR" baseline="0" dirty="0" smtClean="0"/>
              <a:t> di Veronica. O </a:t>
            </a:r>
            <a:r>
              <a:rPr lang="fr-FR" baseline="0" dirty="0" err="1" smtClean="0"/>
              <a:t>problem</a:t>
            </a:r>
            <a:r>
              <a:rPr lang="fr-FR" baseline="0" dirty="0" smtClean="0"/>
              <a:t> di </a:t>
            </a:r>
            <a:r>
              <a:rPr lang="fr-FR" baseline="0" dirty="0" err="1" smtClean="0"/>
              <a:t>Elisabetta</a:t>
            </a:r>
            <a:r>
              <a:rPr lang="fr-FR" baseline="0" dirty="0" smtClean="0"/>
              <a:t>.</a:t>
            </a:r>
            <a:endParaRPr lang="fr-FR" dirty="0"/>
          </a:p>
        </p:txBody>
      </p:sp>
      <p:sp>
        <p:nvSpPr>
          <p:cNvPr id="4" name="Segnaposto numero diapositiva 3"/>
          <p:cNvSpPr>
            <a:spLocks noGrp="1"/>
          </p:cNvSpPr>
          <p:nvPr>
            <p:ph type="sldNum" sz="quarter" idx="10"/>
          </p:nvPr>
        </p:nvSpPr>
        <p:spPr/>
        <p:txBody>
          <a:bodyPr/>
          <a:lstStyle/>
          <a:p>
            <a:fld id="{5330E2BA-4649-6B40-A21E-4419AC899A99}" type="slidenum">
              <a:rPr lang="fr-FR" smtClean="0"/>
              <a:pPr/>
              <a:t>31</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0574DBD-D49E-B649-A50D-1DAB06CF5401}" type="slidenum">
              <a:rPr lang="it-IT" smtClean="0"/>
              <a:t>34</a:t>
            </a:fld>
            <a:endParaRPr lang="it-IT"/>
          </a:p>
        </p:txBody>
      </p:sp>
    </p:spTree>
    <p:extLst>
      <p:ext uri="{BB962C8B-B14F-4D97-AF65-F5344CB8AC3E}">
        <p14:creationId xmlns:p14="http://schemas.microsoft.com/office/powerpoint/2010/main" val="1644989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n-ea"/>
                <a:cs typeface="+mn-cs"/>
              </a:rPr>
              <a:t>Bartolini</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Bussi</a:t>
            </a:r>
            <a:r>
              <a:rPr lang="en-GB" sz="1200" kern="1200" dirty="0" smtClean="0">
                <a:solidFill>
                  <a:schemeClr val="tx1"/>
                </a:solidFill>
                <a:latin typeface="+mn-lt"/>
                <a:ea typeface="+mn-ea"/>
                <a:cs typeface="+mn-cs"/>
              </a:rPr>
              <a:t> M. G., </a:t>
            </a:r>
            <a:r>
              <a:rPr lang="en-GB" sz="1200" kern="1200" dirty="0" err="1" smtClean="0">
                <a:solidFill>
                  <a:schemeClr val="tx1"/>
                </a:solidFill>
                <a:latin typeface="+mn-lt"/>
                <a:ea typeface="+mn-ea"/>
                <a:cs typeface="+mn-cs"/>
              </a:rPr>
              <a:t>Boni</a:t>
            </a:r>
            <a:r>
              <a:rPr lang="en-GB" sz="1200" kern="1200" dirty="0" smtClean="0">
                <a:solidFill>
                  <a:schemeClr val="tx1"/>
                </a:solidFill>
                <a:latin typeface="+mn-lt"/>
                <a:ea typeface="+mn-ea"/>
                <a:cs typeface="+mn-cs"/>
              </a:rPr>
              <a:t>, M., </a:t>
            </a:r>
            <a:r>
              <a:rPr lang="en-GB" sz="1200" kern="1200" dirty="0" err="1" smtClean="0">
                <a:solidFill>
                  <a:schemeClr val="tx1"/>
                </a:solidFill>
                <a:latin typeface="+mn-lt"/>
                <a:ea typeface="+mn-ea"/>
                <a:cs typeface="+mn-cs"/>
              </a:rPr>
              <a:t>Ferri</a:t>
            </a:r>
            <a:r>
              <a:rPr lang="en-GB" sz="1200" kern="1200" dirty="0" smtClean="0">
                <a:solidFill>
                  <a:schemeClr val="tx1"/>
                </a:solidFill>
                <a:latin typeface="+mn-lt"/>
                <a:ea typeface="+mn-ea"/>
                <a:cs typeface="+mn-cs"/>
              </a:rPr>
              <a:t>, F. &amp; </a:t>
            </a:r>
            <a:r>
              <a:rPr lang="en-GB" sz="1200" kern="1200" dirty="0" err="1" smtClean="0">
                <a:solidFill>
                  <a:schemeClr val="tx1"/>
                </a:solidFill>
                <a:latin typeface="+mn-lt"/>
                <a:ea typeface="+mn-ea"/>
                <a:cs typeface="+mn-cs"/>
              </a:rPr>
              <a:t>Garuti</a:t>
            </a:r>
            <a:r>
              <a:rPr lang="en-GB" sz="1200" kern="1200" dirty="0" smtClean="0">
                <a:solidFill>
                  <a:schemeClr val="tx1"/>
                </a:solidFill>
                <a:latin typeface="+mn-lt"/>
                <a:ea typeface="+mn-ea"/>
                <a:cs typeface="+mn-cs"/>
              </a:rPr>
              <a:t>, R. (1999). Early Approach To Theoretical Thinking: Gears in Primary School, </a:t>
            </a:r>
            <a:r>
              <a:rPr lang="en-GB" sz="1200" i="1" kern="1200" dirty="0" smtClean="0">
                <a:solidFill>
                  <a:schemeClr val="tx1"/>
                </a:solidFill>
                <a:latin typeface="+mn-lt"/>
                <a:ea typeface="+mn-ea"/>
                <a:cs typeface="+mn-cs"/>
              </a:rPr>
              <a:t>Educational Studies in Math</a:t>
            </a:r>
            <a:r>
              <a:rPr lang="en-GB" sz="1200" kern="1200" dirty="0" smtClean="0">
                <a:solidFill>
                  <a:schemeClr val="tx1"/>
                </a:solidFill>
                <a:latin typeface="+mn-lt"/>
                <a:ea typeface="+mn-ea"/>
                <a:cs typeface="+mn-cs"/>
              </a:rPr>
              <a:t>ematics, 39(1-3), 67-87. </a:t>
            </a:r>
            <a:endParaRPr lang="it-IT" sz="1200" kern="1200" dirty="0" smtClean="0">
              <a:solidFill>
                <a:schemeClr val="tx1"/>
              </a:solidFill>
              <a:latin typeface="+mn-lt"/>
              <a:ea typeface="+mn-ea"/>
              <a:cs typeface="+mn-cs"/>
            </a:endParaRPr>
          </a:p>
          <a:p>
            <a:endParaRPr lang="fr-FR" dirty="0"/>
          </a:p>
        </p:txBody>
      </p:sp>
      <p:sp>
        <p:nvSpPr>
          <p:cNvPr id="4" name="Segnaposto numero diapositiva 3"/>
          <p:cNvSpPr>
            <a:spLocks noGrp="1"/>
          </p:cNvSpPr>
          <p:nvPr>
            <p:ph type="sldNum" sz="quarter" idx="10"/>
          </p:nvPr>
        </p:nvSpPr>
        <p:spPr/>
        <p:txBody>
          <a:bodyPr/>
          <a:lstStyle/>
          <a:p>
            <a:fld id="{5330E2BA-4649-6B40-A21E-4419AC899A99}" type="slidenum">
              <a:rPr lang="fr-FR" smtClean="0"/>
              <a:pPr/>
              <a:t>35</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L’elemento chiave di questa tavola di invarianti è la proprietà dell’allineamento: se l’allineamento si</a:t>
            </a:r>
            <a:r>
              <a:rPr lang="it-IT" baseline="0" dirty="0" smtClean="0"/>
              <a:t> mantiene allora si mantiene anche l’intersezione </a:t>
            </a:r>
            <a:r>
              <a:rPr lang="is-IS" baseline="0" dirty="0" smtClean="0"/>
              <a:t>…</a:t>
            </a:r>
            <a:endParaRPr lang="it-IT" dirty="0"/>
          </a:p>
        </p:txBody>
      </p:sp>
      <p:sp>
        <p:nvSpPr>
          <p:cNvPr id="4" name="Segnaposto numero diapositiva 3"/>
          <p:cNvSpPr>
            <a:spLocks noGrp="1"/>
          </p:cNvSpPr>
          <p:nvPr>
            <p:ph type="sldNum" sz="quarter" idx="10"/>
          </p:nvPr>
        </p:nvSpPr>
        <p:spPr/>
        <p:txBody>
          <a:bodyPr/>
          <a:lstStyle/>
          <a:p>
            <a:fld id="{80574DBD-D49E-B649-A50D-1DAB06CF5401}" type="slidenum">
              <a:rPr lang="it-IT" smtClean="0"/>
              <a:t>43</a:t>
            </a:fld>
            <a:endParaRPr lang="it-IT"/>
          </a:p>
        </p:txBody>
      </p:sp>
    </p:spTree>
    <p:extLst>
      <p:ext uri="{BB962C8B-B14F-4D97-AF65-F5344CB8AC3E}">
        <p14:creationId xmlns:p14="http://schemas.microsoft.com/office/powerpoint/2010/main" val="3968255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noProof="0" dirty="0" smtClean="0">
                <a:solidFill>
                  <a:schemeClr val="tx1"/>
                </a:solidFill>
                <a:latin typeface="+mn-lt"/>
                <a:ea typeface="+mn-ea"/>
                <a:cs typeface="+mn-cs"/>
              </a:rPr>
              <a:t>The first example concerns a long term project carried out by the research team directed by Paolo </a:t>
            </a:r>
            <a:r>
              <a:rPr lang="en-GB" sz="1200" kern="1200" noProof="0" dirty="0" err="1" smtClean="0">
                <a:solidFill>
                  <a:schemeClr val="tx1"/>
                </a:solidFill>
                <a:latin typeface="+mn-lt"/>
                <a:ea typeface="+mn-ea"/>
                <a:cs typeface="+mn-cs"/>
              </a:rPr>
              <a:t>Boero</a:t>
            </a:r>
            <a:r>
              <a:rPr lang="en-GB" sz="1200" kern="1200" noProof="0" dirty="0" smtClean="0">
                <a:solidFill>
                  <a:schemeClr val="tx1"/>
                </a:solidFill>
                <a:latin typeface="+mn-lt"/>
                <a:ea typeface="+mn-ea"/>
                <a:cs typeface="+mn-cs"/>
              </a:rPr>
              <a:t>.</a:t>
            </a:r>
            <a:r>
              <a:rPr lang="en-GB" sz="1200" kern="1200" baseline="0" noProof="0" dirty="0" smtClean="0">
                <a:solidFill>
                  <a:schemeClr val="tx1"/>
                </a:solidFill>
                <a:latin typeface="+mn-lt"/>
                <a:ea typeface="+mn-ea"/>
                <a:cs typeface="+mn-cs"/>
              </a:rPr>
              <a:t> Within this project the idea of context is filtered by the notion of Field of experience.  </a:t>
            </a:r>
            <a:endParaRPr lang="en-GB" sz="1200" kern="1200" noProof="0" dirty="0" smtClean="0">
              <a:solidFill>
                <a:schemeClr val="tx1"/>
              </a:solidFill>
              <a:latin typeface="+mn-lt"/>
              <a:ea typeface="+mn-ea"/>
              <a:cs typeface="+mn-cs"/>
            </a:endParaRPr>
          </a:p>
          <a:p>
            <a:r>
              <a:rPr lang="en-GB" sz="1200" kern="1200" noProof="0" dirty="0" smtClean="0">
                <a:solidFill>
                  <a:schemeClr val="tx1"/>
                </a:solidFill>
                <a:latin typeface="+mn-lt"/>
                <a:ea typeface="+mn-ea"/>
                <a:cs typeface="+mn-cs"/>
              </a:rPr>
              <a:t>The importance given in the project to the cultural value of Mathematics raised the issue of introducing pupils to theoretical thinking as well  that of developing  pupils’ competences in  argumentation. Argumentative competences were considered   a requirement for accessing theoretical thinking, besides their function as a means of control on mathematical techniques. But over all argumentative competences were considered a necessary condition for  accessing a </a:t>
            </a:r>
            <a:r>
              <a:rPr lang="en-GB" sz="1200" i="1" kern="1200" noProof="0" dirty="0" smtClean="0">
                <a:solidFill>
                  <a:schemeClr val="tx1"/>
                </a:solidFill>
                <a:latin typeface="+mn-lt"/>
                <a:ea typeface="+mn-ea"/>
                <a:cs typeface="+mn-cs"/>
              </a:rPr>
              <a:t>cultural </a:t>
            </a:r>
            <a:r>
              <a:rPr lang="en-GB" sz="1200" kern="1200" noProof="0" dirty="0" smtClean="0">
                <a:solidFill>
                  <a:schemeClr val="tx1"/>
                </a:solidFill>
                <a:latin typeface="+mn-lt"/>
                <a:ea typeface="+mn-ea"/>
                <a:cs typeface="+mn-cs"/>
              </a:rPr>
              <a:t>discourse.</a:t>
            </a:r>
          </a:p>
          <a:p>
            <a:r>
              <a:rPr lang="en-GB" sz="1200" kern="1200" noProof="0" dirty="0" smtClean="0">
                <a:solidFill>
                  <a:schemeClr val="tx1"/>
                </a:solidFill>
                <a:latin typeface="+mn-lt"/>
                <a:ea typeface="+mn-ea"/>
                <a:cs typeface="+mn-cs"/>
              </a:rPr>
              <a:t>In this respect is is worth to highlight how the introduction to Theorems was part of  broader educational project  Aiming at developing concepts and way of thinking belonging to mathematics and, generally speaking to our culture. </a:t>
            </a:r>
          </a:p>
          <a:p>
            <a:endParaRPr lang="en-GB" dirty="0" smtClean="0"/>
          </a:p>
          <a:p>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51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baseline="0" noProof="0" dirty="0" smtClean="0">
                <a:solidFill>
                  <a:schemeClr val="tx1"/>
                </a:solidFill>
                <a:latin typeface="+mn-lt"/>
                <a:ea typeface="+mn-ea"/>
                <a:cs typeface="+mn-cs"/>
              </a:rPr>
              <a:t>The field of experience of sun shadows was chosen in the project , the choice was motivated by the fact that  it offers the possibility of producing, in open problem solving situations, conjectures which are meaningful from a space geometry point of view, not immediate and without the possibility of substituting proof with the realization of drawings.</a:t>
            </a:r>
            <a:endParaRPr lang="en-GB" noProof="0" dirty="0" smtClean="0"/>
          </a:p>
          <a:p>
            <a:r>
              <a:rPr lang="en-GB" sz="1200" noProof="0" dirty="0" smtClean="0"/>
              <a:t>Argumentation is developed within the frame of a system of principles,  emerging  from a modelling process … </a:t>
            </a:r>
          </a:p>
          <a:p>
            <a:endParaRPr lang="en-GB" sz="1200" noProof="0" dirty="0" smtClean="0"/>
          </a:p>
          <a:p>
            <a:r>
              <a:rPr lang="en-GB" sz="1200" noProof="0" dirty="0" smtClean="0"/>
              <a:t>The aim is that of</a:t>
            </a:r>
            <a:r>
              <a:rPr lang="en-GB" sz="1200" baseline="0" noProof="0" dirty="0" smtClean="0"/>
              <a:t> developing </a:t>
            </a:r>
            <a:r>
              <a:rPr lang="en-GB" sz="1200" noProof="0" dirty="0" smtClean="0"/>
              <a:t> the sense of proof relating the construction of a theory to the arguments that can be produced within it  </a:t>
            </a:r>
          </a:p>
          <a:p>
            <a:endParaRPr lang="en-GB" sz="1200" noProof="0" dirty="0" smtClean="0"/>
          </a:p>
          <a:p>
            <a:r>
              <a:rPr lang="en-GB" sz="1200" kern="1200" noProof="0" dirty="0" smtClean="0">
                <a:solidFill>
                  <a:schemeClr val="tx1"/>
                </a:solidFill>
                <a:latin typeface="+mn-lt"/>
                <a:ea typeface="+mn-ea"/>
                <a:cs typeface="+mn-cs"/>
              </a:rPr>
              <a:t>The evolution of the field of experience is based on modelling to sun shadows phenomena, leading to the formulation of a set of shared principles that constitute what can be said a Germ Theory. </a:t>
            </a:r>
            <a:endParaRPr lang="en-GB" sz="1200" kern="1200" noProof="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7F7D2127-F822-8449-8418-398D9BAFB993}" type="slidenum">
              <a:rPr lang="en-US" smtClean="0"/>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0574DBD-D49E-B649-A50D-1DAB06CF5401}" type="slidenum">
              <a:rPr lang="it-IT" smtClean="0"/>
              <a:t>4</a:t>
            </a:fld>
            <a:endParaRPr lang="it-IT"/>
          </a:p>
        </p:txBody>
      </p:sp>
    </p:spTree>
    <p:extLst>
      <p:ext uri="{BB962C8B-B14F-4D97-AF65-F5344CB8AC3E}">
        <p14:creationId xmlns:p14="http://schemas.microsoft.com/office/powerpoint/2010/main" val="1987609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dirty="0" smtClean="0"/>
              <a:t>From experience to principles: </a:t>
            </a:r>
          </a:p>
          <a:p>
            <a:r>
              <a:rPr lang="en-GB" sz="1200" dirty="0" smtClean="0"/>
              <a:t>the length of the shadow depends on the height of the sun</a:t>
            </a:r>
          </a:p>
          <a:p>
            <a:r>
              <a:rPr lang="en-GB" dirty="0" smtClean="0"/>
              <a:t>Two vertical</a:t>
            </a:r>
            <a:r>
              <a:rPr lang="en-GB" baseline="0" dirty="0" smtClean="0"/>
              <a:t> sticks have parallel shadows</a:t>
            </a:r>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53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dirty="0" smtClean="0"/>
              <a:t>This is an open problem, there is a clear reference to shared principles … </a:t>
            </a:r>
            <a:endParaRPr lang="en-GB" baseline="0" dirty="0" smtClean="0"/>
          </a:p>
          <a:p>
            <a:r>
              <a:rPr lang="en-GB" dirty="0" smtClean="0"/>
              <a:t>Direct verification</a:t>
            </a:r>
            <a:r>
              <a:rPr lang="en-GB" baseline="0" dirty="0" smtClean="0"/>
              <a:t> is inhibited, students are in the classroom no shadows can be seen. </a:t>
            </a:r>
          </a:p>
          <a:p>
            <a:r>
              <a:rPr lang="en-GB" baseline="0" dirty="0" smtClean="0"/>
              <a:t>Exploration is encouraged, students use pencil and pens … an active phase of exploration …</a:t>
            </a:r>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54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kern="1200" dirty="0" smtClean="0">
                <a:solidFill>
                  <a:schemeClr val="tx1"/>
                </a:solidFill>
                <a:latin typeface="+mn-lt"/>
                <a:ea typeface="+mn-ea"/>
                <a:cs typeface="+mn-cs"/>
              </a:rPr>
              <a:t>The </a:t>
            </a:r>
            <a:r>
              <a:rPr lang="it-IT" sz="1200" kern="1200" dirty="0" err="1" smtClean="0">
                <a:solidFill>
                  <a:schemeClr val="tx1"/>
                </a:solidFill>
                <a:latin typeface="+mn-lt"/>
                <a:ea typeface="+mn-ea"/>
                <a:cs typeface="+mn-cs"/>
              </a:rPr>
              <a:t>presence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of</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shared</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principles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give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sense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to</a:t>
            </a:r>
            <a:r>
              <a:rPr lang="it-IT" sz="1200" kern="1200" dirty="0" smtClean="0">
                <a:solidFill>
                  <a:schemeClr val="tx1"/>
                </a:solidFill>
                <a:latin typeface="+mn-lt"/>
                <a:ea typeface="+mn-ea"/>
                <a:cs typeface="+mn-cs"/>
              </a:rPr>
              <a:t> the </a:t>
            </a:r>
            <a:r>
              <a:rPr lang="it-IT" sz="1200" kern="1200" dirty="0" err="1" smtClean="0">
                <a:solidFill>
                  <a:schemeClr val="tx1"/>
                </a:solidFill>
                <a:latin typeface="+mn-lt"/>
                <a:ea typeface="+mn-ea"/>
                <a:cs typeface="+mn-cs"/>
              </a:rPr>
              <a:t>request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of</a:t>
            </a:r>
            <a:r>
              <a:rPr lang="it-IT" sz="1200" kern="1200" dirty="0" smtClean="0">
                <a:solidFill>
                  <a:schemeClr val="tx1"/>
                </a:solidFill>
                <a:latin typeface="+mn-lt"/>
                <a:ea typeface="+mn-ea"/>
                <a:cs typeface="+mn-cs"/>
              </a:rPr>
              <a:t> a ‘</a:t>
            </a:r>
            <a:r>
              <a:rPr lang="it-IT" sz="1200" kern="1200" dirty="0" err="1" smtClean="0">
                <a:solidFill>
                  <a:schemeClr val="tx1"/>
                </a:solidFill>
                <a:latin typeface="+mn-lt"/>
                <a:ea typeface="+mn-ea"/>
                <a:cs typeface="+mn-cs"/>
              </a:rPr>
              <a:t>proof</a:t>
            </a:r>
            <a:r>
              <a:rPr lang="it-IT" sz="1200" kern="1200" dirty="0" smtClean="0">
                <a:solidFill>
                  <a:schemeClr val="tx1"/>
                </a:solidFill>
                <a:latin typeface="+mn-lt"/>
                <a:ea typeface="+mn-ea"/>
                <a:cs typeface="+mn-cs"/>
              </a:rPr>
              <a:t>’ </a:t>
            </a:r>
          </a:p>
          <a:p>
            <a:r>
              <a:rPr lang="it-IT" sz="1200" kern="1200" dirty="0" smtClean="0">
                <a:solidFill>
                  <a:schemeClr val="tx1"/>
                </a:solidFill>
                <a:latin typeface="+mn-lt"/>
                <a:ea typeface="+mn-ea"/>
                <a:cs typeface="+mn-cs"/>
              </a:rPr>
              <a:t>The </a:t>
            </a:r>
            <a:r>
              <a:rPr lang="it-IT" sz="1200" kern="1200" dirty="0" err="1" smtClean="0">
                <a:solidFill>
                  <a:schemeClr val="tx1"/>
                </a:solidFill>
                <a:latin typeface="+mn-lt"/>
                <a:ea typeface="+mn-ea"/>
                <a:cs typeface="+mn-cs"/>
              </a:rPr>
              <a:t>arguments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but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also</a:t>
            </a:r>
            <a:r>
              <a:rPr lang="it-IT" sz="1200" kern="1200" dirty="0" smtClean="0">
                <a:solidFill>
                  <a:schemeClr val="tx1"/>
                </a:solidFill>
                <a:latin typeface="+mn-lt"/>
                <a:ea typeface="+mn-ea"/>
                <a:cs typeface="+mn-cs"/>
              </a:rPr>
              <a:t> the </a:t>
            </a:r>
            <a:r>
              <a:rPr lang="it-IT" sz="1200" kern="1200" dirty="0" err="1" smtClean="0">
                <a:solidFill>
                  <a:schemeClr val="tx1"/>
                </a:solidFill>
                <a:latin typeface="+mn-lt"/>
                <a:ea typeface="+mn-ea"/>
                <a:cs typeface="+mn-cs"/>
              </a:rPr>
              <a:t>proofs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elaborated</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after</a:t>
            </a:r>
            <a:r>
              <a:rPr lang="it-IT" sz="1200" kern="1200" dirty="0" smtClean="0">
                <a:solidFill>
                  <a:schemeClr val="tx1"/>
                </a:solidFill>
                <a:latin typeface="+mn-lt"/>
                <a:ea typeface="+mn-ea"/>
                <a:cs typeface="+mn-cs"/>
              </a:rPr>
              <a:t> the </a:t>
            </a:r>
            <a:r>
              <a:rPr lang="it-IT" sz="1200" kern="1200" dirty="0" err="1" smtClean="0">
                <a:solidFill>
                  <a:schemeClr val="tx1"/>
                </a:solidFill>
                <a:latin typeface="+mn-lt"/>
                <a:ea typeface="+mn-ea"/>
                <a:cs typeface="+mn-cs"/>
              </a:rPr>
              <a:t>formulation</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of</a:t>
            </a:r>
            <a:r>
              <a:rPr lang="it-IT" sz="1200" kern="1200" dirty="0" smtClean="0">
                <a:solidFill>
                  <a:schemeClr val="tx1"/>
                </a:solidFill>
                <a:latin typeface="+mn-lt"/>
                <a:ea typeface="+mn-ea"/>
                <a:cs typeface="+mn-cs"/>
              </a:rPr>
              <a:t> the </a:t>
            </a:r>
            <a:r>
              <a:rPr lang="it-IT" sz="1200" kern="1200" dirty="0" err="1" smtClean="0">
                <a:solidFill>
                  <a:schemeClr val="tx1"/>
                </a:solidFill>
                <a:latin typeface="+mn-lt"/>
                <a:ea typeface="+mn-ea"/>
                <a:cs typeface="+mn-cs"/>
              </a:rPr>
              <a:t>conjecture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clearly</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shows</a:t>
            </a:r>
            <a:r>
              <a:rPr lang="it-IT" sz="1200" kern="1200" dirty="0" smtClean="0">
                <a:solidFill>
                  <a:schemeClr val="tx1"/>
                </a:solidFill>
                <a:latin typeface="+mn-lt"/>
                <a:ea typeface="+mn-ea"/>
                <a:cs typeface="+mn-cs"/>
              </a:rPr>
              <a:t> a </a:t>
            </a:r>
            <a:r>
              <a:rPr lang="it-IT" sz="1200" kern="1200" dirty="0" err="1" smtClean="0">
                <a:solidFill>
                  <a:schemeClr val="tx1"/>
                </a:solidFill>
                <a:latin typeface="+mn-lt"/>
                <a:ea typeface="+mn-ea"/>
                <a:cs typeface="+mn-cs"/>
              </a:rPr>
              <a:t>reference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to</a:t>
            </a:r>
            <a:r>
              <a:rPr lang="it-IT" sz="1200" kern="1200" dirty="0" smtClean="0">
                <a:solidFill>
                  <a:schemeClr val="tx1"/>
                </a:solidFill>
                <a:latin typeface="+mn-lt"/>
                <a:ea typeface="+mn-ea"/>
                <a:cs typeface="+mn-cs"/>
              </a:rPr>
              <a:t> the </a:t>
            </a:r>
            <a:r>
              <a:rPr lang="it-IT" sz="1200" kern="1200" dirty="0" err="1" smtClean="0">
                <a:solidFill>
                  <a:schemeClr val="tx1"/>
                </a:solidFill>
                <a:latin typeface="+mn-lt"/>
                <a:ea typeface="+mn-ea"/>
                <a:cs typeface="+mn-cs"/>
              </a:rPr>
              <a:t>shared</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principles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thus</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it</a:t>
            </a:r>
            <a:r>
              <a:rPr lang="it-IT" sz="1200" kern="1200" dirty="0" smtClean="0">
                <a:solidFill>
                  <a:schemeClr val="tx1"/>
                </a:solidFill>
                <a:latin typeface="+mn-lt"/>
                <a:ea typeface="+mn-ea"/>
                <a:cs typeface="+mn-cs"/>
              </a:rPr>
              <a:t> is </a:t>
            </a:r>
            <a:r>
              <a:rPr lang="it-IT" sz="1200" kern="1200" dirty="0" err="1" smtClean="0">
                <a:solidFill>
                  <a:schemeClr val="tx1"/>
                </a:solidFill>
                <a:latin typeface="+mn-lt"/>
                <a:ea typeface="+mn-ea"/>
                <a:cs typeface="+mn-cs"/>
              </a:rPr>
              <a:t>possible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to</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speak</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of</a:t>
            </a:r>
            <a:r>
              <a:rPr lang="it-IT" sz="1200" kern="1200" dirty="0" smtClean="0">
                <a:solidFill>
                  <a:schemeClr val="tx1"/>
                </a:solidFill>
                <a:latin typeface="+mn-lt"/>
                <a:ea typeface="+mn-ea"/>
                <a:cs typeface="+mn-cs"/>
              </a:rPr>
              <a:t> a </a:t>
            </a:r>
            <a:r>
              <a:rPr lang="it-IT" sz="1200" kern="1200" dirty="0" err="1" smtClean="0">
                <a:solidFill>
                  <a:schemeClr val="tx1"/>
                </a:solidFill>
                <a:latin typeface="+mn-lt"/>
                <a:ea typeface="+mn-ea"/>
                <a:cs typeface="+mn-cs"/>
              </a:rPr>
              <a:t>Theorem</a:t>
            </a:r>
            <a:r>
              <a:rPr lang="it-IT" sz="1200" kern="1200" dirty="0" smtClean="0">
                <a:solidFill>
                  <a:schemeClr val="tx1"/>
                </a:solidFill>
                <a:latin typeface="+mn-lt"/>
                <a:ea typeface="+mn-ea"/>
                <a:cs typeface="+mn-cs"/>
              </a:rPr>
              <a:t> in a </a:t>
            </a:r>
            <a:r>
              <a:rPr lang="it-IT" sz="1200" kern="1200" dirty="0" err="1" smtClean="0">
                <a:solidFill>
                  <a:schemeClr val="tx1"/>
                </a:solidFill>
                <a:latin typeface="+mn-lt"/>
                <a:ea typeface="+mn-ea"/>
                <a:cs typeface="+mn-cs"/>
              </a:rPr>
              <a:t>consistent</a:t>
            </a:r>
            <a:r>
              <a:rPr lang="it-IT" sz="1200" kern="1200" dirty="0" smtClean="0">
                <a:solidFill>
                  <a:schemeClr val="tx1"/>
                </a:solidFill>
                <a:latin typeface="+mn-lt"/>
                <a:ea typeface="+mn-ea"/>
                <a:cs typeface="+mn-cs"/>
              </a:rPr>
              <a:t> way in </a:t>
            </a:r>
            <a:r>
              <a:rPr lang="it-IT" sz="1200" kern="1200" dirty="0" err="1" smtClean="0">
                <a:solidFill>
                  <a:schemeClr val="tx1"/>
                </a:solidFill>
                <a:latin typeface="+mn-lt"/>
                <a:ea typeface="+mn-ea"/>
                <a:cs typeface="+mn-cs"/>
              </a:rPr>
              <a:t>respect</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to</a:t>
            </a:r>
            <a:r>
              <a:rPr lang="it-IT" sz="1200" kern="1200" dirty="0" smtClean="0">
                <a:solidFill>
                  <a:schemeClr val="tx1"/>
                </a:solidFill>
                <a:latin typeface="+mn-lt"/>
                <a:ea typeface="+mn-ea"/>
                <a:cs typeface="+mn-cs"/>
              </a:rPr>
              <a:t> the </a:t>
            </a:r>
            <a:r>
              <a:rPr lang="it-IT" sz="1200" kern="1200" dirty="0" err="1" smtClean="0">
                <a:solidFill>
                  <a:schemeClr val="tx1"/>
                </a:solidFill>
                <a:latin typeface="+mn-lt"/>
                <a:ea typeface="+mn-ea"/>
                <a:cs typeface="+mn-cs"/>
              </a:rPr>
              <a:t>definition</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given</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above</a:t>
            </a:r>
            <a:r>
              <a:rPr lang="it-IT" sz="1200" kern="1200" dirty="0" smtClean="0">
                <a:solidFill>
                  <a:schemeClr val="tx1"/>
                </a:solidFill>
                <a:latin typeface="+mn-lt"/>
                <a:ea typeface="+mn-ea"/>
                <a:cs typeface="+mn-cs"/>
              </a:rPr>
              <a:t>. </a:t>
            </a:r>
          </a:p>
          <a:p>
            <a:endParaRPr lang="it-IT" sz="1200" kern="1200" dirty="0" smtClean="0">
              <a:solidFill>
                <a:schemeClr val="tx1"/>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58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pPr>
              <a:spcBef>
                <a:spcPct val="0"/>
              </a:spcBef>
            </a:pPr>
            <a:r>
              <a:rPr lang="it-IT" dirty="0" err="1" smtClean="0"/>
              <a:t>This</a:t>
            </a:r>
            <a:r>
              <a:rPr lang="it-IT" dirty="0" smtClean="0"/>
              <a:t> is a </a:t>
            </a:r>
            <a:r>
              <a:rPr lang="it-IT" dirty="0" err="1" smtClean="0"/>
              <a:t>picture</a:t>
            </a:r>
            <a:r>
              <a:rPr lang="it-IT" dirty="0" smtClean="0"/>
              <a:t> </a:t>
            </a:r>
            <a:r>
              <a:rPr lang="it-IT" dirty="0" err="1" smtClean="0"/>
              <a:t>of</a:t>
            </a:r>
            <a:r>
              <a:rPr lang="it-IT" dirty="0" smtClean="0"/>
              <a:t> a </a:t>
            </a:r>
            <a:r>
              <a:rPr lang="it-IT" dirty="0" err="1" smtClean="0"/>
              <a:t>cat</a:t>
            </a:r>
            <a:r>
              <a:rPr lang="it-IT" dirty="0" smtClean="0"/>
              <a:t>, the </a:t>
            </a:r>
            <a:r>
              <a:rPr lang="it-IT" dirty="0" err="1" smtClean="0"/>
              <a:t>name</a:t>
            </a:r>
            <a:r>
              <a:rPr lang="it-IT" dirty="0" smtClean="0"/>
              <a:t> </a:t>
            </a:r>
            <a:r>
              <a:rPr lang="it-IT" dirty="0" err="1" smtClean="0"/>
              <a:t>id</a:t>
            </a:r>
            <a:r>
              <a:rPr lang="it-IT" dirty="0" smtClean="0"/>
              <a:t>  DGS.</a:t>
            </a:r>
            <a:r>
              <a:rPr lang="it-IT" baseline="0" dirty="0" smtClean="0"/>
              <a:t> </a:t>
            </a:r>
            <a:r>
              <a:rPr lang="it-IT" baseline="0" dirty="0" err="1" smtClean="0"/>
              <a:t>She</a:t>
            </a:r>
            <a:r>
              <a:rPr lang="it-IT" baseline="0" dirty="0" smtClean="0"/>
              <a:t> is</a:t>
            </a:r>
            <a:r>
              <a:rPr lang="it-IT" dirty="0" smtClean="0"/>
              <a:t> the </a:t>
            </a:r>
            <a:r>
              <a:rPr lang="it-IT" dirty="0" err="1" smtClean="0"/>
              <a:t>cat</a:t>
            </a:r>
            <a:r>
              <a:rPr lang="it-IT" baseline="0" dirty="0" smtClean="0"/>
              <a:t> </a:t>
            </a:r>
            <a:r>
              <a:rPr lang="it-IT" baseline="0" dirty="0" err="1" smtClean="0"/>
              <a:t>of</a:t>
            </a:r>
            <a:r>
              <a:rPr lang="it-IT" baseline="0" dirty="0" smtClean="0"/>
              <a:t> </a:t>
            </a:r>
            <a:r>
              <a:rPr lang="it-IT" baseline="0" dirty="0" err="1" smtClean="0"/>
              <a:t>my</a:t>
            </a:r>
            <a:r>
              <a:rPr lang="it-IT" baseline="0" dirty="0" smtClean="0"/>
              <a:t> </a:t>
            </a:r>
            <a:r>
              <a:rPr lang="it-IT" baseline="0" dirty="0" err="1" smtClean="0"/>
              <a:t>student</a:t>
            </a:r>
            <a:r>
              <a:rPr lang="it-IT" baseline="0" dirty="0" smtClean="0"/>
              <a:t> Anna </a:t>
            </a:r>
            <a:r>
              <a:rPr lang="it-IT" baseline="0" dirty="0" err="1" smtClean="0"/>
              <a:t>who</a:t>
            </a:r>
            <a:r>
              <a:rPr lang="it-IT" baseline="0" dirty="0" smtClean="0"/>
              <a:t> is </a:t>
            </a:r>
            <a:r>
              <a:rPr lang="it-IT" baseline="0" dirty="0" err="1" smtClean="0"/>
              <a:t>now</a:t>
            </a:r>
            <a:r>
              <a:rPr lang="it-IT" baseline="0" dirty="0" smtClean="0"/>
              <a:t> </a:t>
            </a:r>
            <a:r>
              <a:rPr lang="it-IT" baseline="0" dirty="0" err="1" smtClean="0"/>
              <a:t>working</a:t>
            </a:r>
            <a:r>
              <a:rPr lang="it-IT" baseline="0" dirty="0" smtClean="0"/>
              <a:t> on </a:t>
            </a:r>
            <a:r>
              <a:rPr lang="it-IT" baseline="0" dirty="0" err="1" smtClean="0"/>
              <a:t>this</a:t>
            </a:r>
            <a:r>
              <a:rPr lang="it-IT" baseline="0" dirty="0" smtClean="0"/>
              <a:t> </a:t>
            </a:r>
            <a:r>
              <a:rPr lang="it-IT" baseline="0" dirty="0" err="1" smtClean="0"/>
              <a:t>fascinating</a:t>
            </a:r>
            <a:r>
              <a:rPr lang="it-IT" baseline="0" dirty="0" smtClean="0"/>
              <a:t> </a:t>
            </a:r>
            <a:r>
              <a:rPr lang="it-IT" baseline="0" dirty="0" err="1" smtClean="0"/>
              <a:t>reserch</a:t>
            </a:r>
            <a:r>
              <a:rPr lang="it-IT" baseline="0" dirty="0" smtClean="0"/>
              <a:t> </a:t>
            </a:r>
            <a:r>
              <a:rPr lang="it-IT" baseline="0" dirty="0" err="1" smtClean="0"/>
              <a:t>study</a:t>
            </a:r>
            <a:r>
              <a:rPr lang="it-IT" baseline="0" dirty="0" smtClean="0"/>
              <a:t>  </a:t>
            </a:r>
            <a:r>
              <a:rPr lang="en-US" baseline="0" dirty="0" err="1" smtClean="0">
                <a:sym typeface="Wingdings"/>
              </a:rPr>
              <a:t></a:t>
            </a:r>
            <a:endParaRPr lang="it-IT" dirty="0"/>
          </a:p>
        </p:txBody>
      </p:sp>
      <p:sp>
        <p:nvSpPr>
          <p:cNvPr id="68612" name="Slide Number Placeholder 3"/>
          <p:cNvSpPr>
            <a:spLocks noGrp="1"/>
          </p:cNvSpPr>
          <p:nvPr>
            <p:ph type="sldNum" sz="quarter" idx="5"/>
          </p:nvPr>
        </p:nvSpPr>
        <p:spPr bwMode="auto">
          <a:noFill/>
          <a:ln>
            <a:miter lim="800000"/>
            <a:headEnd/>
            <a:tailEnd/>
          </a:ln>
        </p:spPr>
        <p:txBody>
          <a:bodyPr/>
          <a:lstStyle/>
          <a:p>
            <a:fld id="{8AC34BDC-619E-C545-AEA1-BBA075AA9FB5}" type="slidenum">
              <a:rPr lang="en-US"/>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i="1" kern="1200" dirty="0" smtClean="0">
              <a:solidFill>
                <a:schemeClr val="tx1"/>
              </a:solidFill>
              <a:effectLst/>
              <a:latin typeface="+mn-lt"/>
              <a:ea typeface="+mn-ea"/>
              <a:cs typeface="+mn-cs"/>
            </a:endParaRPr>
          </a:p>
          <a:p>
            <a:r>
              <a:rPr lang="it-IT" sz="1200" i="1" kern="1200" dirty="0" smtClean="0">
                <a:solidFill>
                  <a:schemeClr val="tx1"/>
                </a:solidFill>
                <a:effectLst/>
                <a:latin typeface="+mn-lt"/>
                <a:ea typeface="+mn-ea"/>
                <a:cs typeface="+mn-cs"/>
              </a:rPr>
              <a:t>Intervento in una tavola rotonda, al XII Incontro, Roma 6 – 9 aprile 1988: LA LOGICA MATEMATICA NELLA DIDATTICA</a:t>
            </a:r>
            <a:r>
              <a:rPr lang="en-US" dirty="0" smtClean="0">
                <a:effectLst/>
              </a:rPr>
              <a:t> </a:t>
            </a:r>
            <a:endParaRPr lang="it-IT" dirty="0"/>
          </a:p>
        </p:txBody>
      </p:sp>
      <p:sp>
        <p:nvSpPr>
          <p:cNvPr id="4" name="Segnaposto numero diapositiva 3"/>
          <p:cNvSpPr>
            <a:spLocks noGrp="1"/>
          </p:cNvSpPr>
          <p:nvPr>
            <p:ph type="sldNum" sz="quarter" idx="10"/>
          </p:nvPr>
        </p:nvSpPr>
        <p:spPr/>
        <p:txBody>
          <a:bodyPr/>
          <a:lstStyle/>
          <a:p>
            <a:fld id="{80574DBD-D49E-B649-A50D-1DAB06CF5401}" type="slidenum">
              <a:rPr lang="it-IT" smtClean="0"/>
              <a:t>5</a:t>
            </a:fld>
            <a:endParaRPr lang="it-IT"/>
          </a:p>
        </p:txBody>
      </p:sp>
    </p:spTree>
    <p:extLst>
      <p:ext uri="{BB962C8B-B14F-4D97-AF65-F5344CB8AC3E}">
        <p14:creationId xmlns:p14="http://schemas.microsoft.com/office/powerpoint/2010/main" val="51637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I would start</a:t>
            </a:r>
            <a:r>
              <a:rPr lang="en-GB" sz="1200" kern="1200" baseline="0" dirty="0" smtClean="0">
                <a:solidFill>
                  <a:schemeClr val="tx1"/>
                </a:solidFill>
                <a:latin typeface="+mn-lt"/>
                <a:ea typeface="+mn-ea"/>
                <a:cs typeface="+mn-cs"/>
              </a:rPr>
              <a:t> with a question:</a:t>
            </a:r>
          </a:p>
          <a:p>
            <a:r>
              <a:rPr lang="en-GB" sz="1200" kern="1200" dirty="0" smtClean="0">
                <a:solidFill>
                  <a:schemeClr val="tx1"/>
                </a:solidFill>
                <a:latin typeface="+mn-lt"/>
                <a:ea typeface="+mn-ea"/>
                <a:cs typeface="+mn-cs"/>
              </a:rPr>
              <a:t>Is there a shared meaning of “mathematical proof” among researchers in mathematics education?</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This question opens a recent paper by Nicolas </a:t>
            </a:r>
            <a:r>
              <a:rPr lang="en-GB" sz="1200" kern="1200" dirty="0" err="1" smtClean="0">
                <a:solidFill>
                  <a:schemeClr val="tx1"/>
                </a:solidFill>
                <a:latin typeface="+mn-lt"/>
                <a:ea typeface="+mn-ea"/>
                <a:cs typeface="+mn-cs"/>
              </a:rPr>
              <a:t>Balachef</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Balchef</a:t>
            </a:r>
            <a:r>
              <a:rPr lang="en-GB" sz="1200" kern="1200" dirty="0" smtClean="0">
                <a:solidFill>
                  <a:schemeClr val="tx1"/>
                </a:solidFill>
                <a:latin typeface="+mn-lt"/>
                <a:ea typeface="+mn-ea"/>
                <a:cs typeface="+mn-cs"/>
              </a:rPr>
              <a:t>, 2008) explicitly posing the issues of a shared meaning of the terms proof and consequently of any other term or expression related to it.</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“Currently the situation of our field of research is quite confusing, with profound differences in the ways to understand what is a mathematical proof within a teaching-learning </a:t>
            </a:r>
            <a:r>
              <a:rPr lang="en-GB" sz="1200" i="1" kern="1200" dirty="0" err="1" smtClean="0">
                <a:solidFill>
                  <a:schemeClr val="tx1"/>
                </a:solidFill>
                <a:latin typeface="+mn-lt"/>
                <a:ea typeface="+mn-ea"/>
                <a:cs typeface="+mn-cs"/>
              </a:rPr>
              <a:t>problématique</a:t>
            </a:r>
            <a:r>
              <a:rPr lang="en-GB" sz="1200" kern="1200" dirty="0" smtClean="0">
                <a:solidFill>
                  <a:schemeClr val="tx1"/>
                </a:solidFill>
                <a:latin typeface="+mn-lt"/>
                <a:ea typeface="+mn-ea"/>
                <a:cs typeface="+mn-cs"/>
              </a:rPr>
              <a:t> but differences which remain unstated. (</a:t>
            </a:r>
            <a:r>
              <a:rPr lang="en-GB" sz="1200" kern="1200" dirty="0" err="1" smtClean="0">
                <a:solidFill>
                  <a:schemeClr val="tx1"/>
                </a:solidFill>
                <a:latin typeface="+mn-lt"/>
                <a:ea typeface="+mn-ea"/>
                <a:cs typeface="+mn-cs"/>
              </a:rPr>
              <a:t>Balachef</a:t>
            </a:r>
            <a:r>
              <a:rPr lang="en-GB" sz="1200" kern="1200" dirty="0" smtClean="0">
                <a:solidFill>
                  <a:schemeClr val="tx1"/>
                </a:solidFill>
                <a:latin typeface="+mn-lt"/>
                <a:ea typeface="+mn-ea"/>
                <a:cs typeface="+mn-cs"/>
              </a:rPr>
              <a:t>, 2008 page..).  </a:t>
            </a:r>
            <a:endParaRPr lang="it-IT" sz="1200" kern="1200" dirty="0" smtClean="0">
              <a:solidFill>
                <a:schemeClr val="tx1"/>
              </a:solidFill>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F7D2127-F822-8449-8418-398D9BAFB993}"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Such a classification is quite accurate, though the different types of proofs (proof schemes) share a common ‘definition’ of proof that is obviously very general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authors formulate an explicit definition of the process of proving (of which a proof can be considered a product). </a:t>
            </a:r>
            <a:endParaRPr lang="it-IT"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Proving is the process employed by an individual […] to remove or create doubts about the truth of an assertion.</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process of proving includes two sub-processes: </a:t>
            </a:r>
            <a:r>
              <a:rPr lang="en-GB" sz="1200" i="1" kern="1200" dirty="0" smtClean="0">
                <a:solidFill>
                  <a:schemeClr val="tx1"/>
                </a:solidFill>
                <a:latin typeface="+mn-lt"/>
                <a:ea typeface="+mn-ea"/>
                <a:cs typeface="+mn-cs"/>
              </a:rPr>
              <a:t>ascertaining</a:t>
            </a:r>
            <a:r>
              <a:rPr lang="en-GB" sz="1200" kern="1200" dirty="0" smtClean="0">
                <a:solidFill>
                  <a:schemeClr val="tx1"/>
                </a:solidFill>
                <a:latin typeface="+mn-lt"/>
                <a:ea typeface="+mn-ea"/>
                <a:cs typeface="+mn-cs"/>
              </a:rPr>
              <a:t> and </a:t>
            </a:r>
            <a:r>
              <a:rPr lang="en-GB" sz="1200" i="1" kern="1200" dirty="0" smtClean="0">
                <a:solidFill>
                  <a:schemeClr val="tx1"/>
                </a:solidFill>
                <a:latin typeface="+mn-lt"/>
                <a:ea typeface="+mn-ea"/>
                <a:cs typeface="+mn-cs"/>
              </a:rPr>
              <a:t>persuading</a:t>
            </a:r>
            <a:r>
              <a:rPr lang="en-GB" sz="1200" kern="1200" dirty="0" smtClean="0">
                <a:solidFill>
                  <a:schemeClr val="tx1"/>
                </a:solidFill>
                <a:latin typeface="+mn-lt"/>
                <a:ea typeface="+mn-ea"/>
                <a:cs typeface="+mn-cs"/>
              </a:rPr>
              <a:t>.</a:t>
            </a:r>
            <a:r>
              <a:rPr lang="it-IT"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a:t>
            </a:r>
            <a:r>
              <a:rPr lang="en-GB" sz="1200" kern="1200" dirty="0" err="1" smtClean="0">
                <a:solidFill>
                  <a:schemeClr val="tx1"/>
                </a:solidFill>
                <a:latin typeface="+mn-lt"/>
                <a:ea typeface="+mn-ea"/>
                <a:cs typeface="+mn-cs"/>
              </a:rPr>
              <a:t>Harel</a:t>
            </a:r>
            <a:r>
              <a:rPr lang="en-GB" sz="1200" kern="1200" dirty="0" smtClean="0">
                <a:solidFill>
                  <a:schemeClr val="tx1"/>
                </a:solidFill>
                <a:latin typeface="+mn-lt"/>
                <a:ea typeface="+mn-ea"/>
                <a:cs typeface="+mn-cs"/>
              </a:rPr>
              <a:t> &amp; </a:t>
            </a:r>
            <a:r>
              <a:rPr lang="en-GB" sz="1200" kern="1200" dirty="0" err="1" smtClean="0">
                <a:solidFill>
                  <a:schemeClr val="tx1"/>
                </a:solidFill>
                <a:latin typeface="+mn-lt"/>
                <a:ea typeface="+mn-ea"/>
                <a:cs typeface="+mn-cs"/>
              </a:rPr>
              <a:t>Sowder</a:t>
            </a:r>
            <a:r>
              <a:rPr lang="en-GB" sz="1200" kern="1200" dirty="0" smtClean="0">
                <a:solidFill>
                  <a:schemeClr val="tx1"/>
                </a:solidFill>
                <a:latin typeface="+mn-lt"/>
                <a:ea typeface="+mn-ea"/>
                <a:cs typeface="+mn-cs"/>
              </a:rPr>
              <a:t>, 1998, </a:t>
            </a:r>
            <a:r>
              <a:rPr lang="en-GB" sz="1200" kern="1200" dirty="0" err="1" smtClean="0">
                <a:solidFill>
                  <a:schemeClr val="tx1"/>
                </a:solidFill>
                <a:latin typeface="+mn-lt"/>
                <a:ea typeface="+mn-ea"/>
                <a:cs typeface="+mn-cs"/>
              </a:rPr>
              <a:t>p</a:t>
            </a:r>
            <a:r>
              <a:rPr lang="en-GB" sz="1200" kern="1200" dirty="0" smtClean="0">
                <a:solidFill>
                  <a:schemeClr val="tx1"/>
                </a:solidFill>
                <a:latin typeface="+mn-lt"/>
                <a:ea typeface="+mn-ea"/>
                <a:cs typeface="+mn-cs"/>
              </a:rPr>
              <a:t>. 241).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As the authors explain, ascertaining is the process an individual employs to remove her or his own doubts, whilst persuading is the process employed to remove others’ doubts.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According to this definition, the term </a:t>
            </a:r>
            <a:r>
              <a:rPr lang="en-GB" sz="1200" i="1" kern="1200" dirty="0" smtClean="0">
                <a:solidFill>
                  <a:schemeClr val="tx1"/>
                </a:solidFill>
                <a:latin typeface="+mn-lt"/>
                <a:ea typeface="+mn-ea"/>
                <a:cs typeface="+mn-cs"/>
              </a:rPr>
              <a:t>proof </a:t>
            </a:r>
            <a:r>
              <a:rPr lang="en-GB" sz="1200" kern="1200" dirty="0" smtClean="0">
                <a:solidFill>
                  <a:schemeClr val="tx1"/>
                </a:solidFill>
                <a:latin typeface="+mn-lt"/>
                <a:ea typeface="+mn-ea"/>
                <a:cs typeface="+mn-cs"/>
              </a:rPr>
              <a:t>is largely referred to any kind of argument, and “need not connote mathematical proof” (</a:t>
            </a:r>
            <a:r>
              <a:rPr lang="en-GB" sz="1200" kern="1200" dirty="0" err="1" smtClean="0">
                <a:solidFill>
                  <a:schemeClr val="tx1"/>
                </a:solidFill>
                <a:latin typeface="+mn-lt"/>
                <a:ea typeface="+mn-ea"/>
                <a:cs typeface="+mn-cs"/>
              </a:rPr>
              <a:t>Harel</a:t>
            </a:r>
            <a:r>
              <a:rPr lang="en-GB" sz="1200" kern="1200" dirty="0" smtClean="0">
                <a:solidFill>
                  <a:schemeClr val="tx1"/>
                </a:solidFill>
                <a:latin typeface="+mn-lt"/>
                <a:ea typeface="+mn-ea"/>
                <a:cs typeface="+mn-cs"/>
              </a:rPr>
              <a:t> &amp; </a:t>
            </a:r>
            <a:r>
              <a:rPr lang="en-GB" sz="1200" kern="1200" dirty="0" err="1" smtClean="0">
                <a:solidFill>
                  <a:schemeClr val="tx1"/>
                </a:solidFill>
                <a:latin typeface="+mn-lt"/>
                <a:ea typeface="+mn-ea"/>
                <a:cs typeface="+mn-cs"/>
              </a:rPr>
              <a:t>Sowder</a:t>
            </a:r>
            <a:r>
              <a:rPr lang="en-GB" sz="1200" kern="1200" dirty="0" smtClean="0">
                <a:solidFill>
                  <a:schemeClr val="tx1"/>
                </a:solidFill>
                <a:latin typeface="+mn-lt"/>
                <a:ea typeface="+mn-ea"/>
                <a:cs typeface="+mn-cs"/>
              </a:rPr>
              <a:t>, 1996, </a:t>
            </a:r>
            <a:r>
              <a:rPr lang="en-GB" sz="1200" kern="1200" dirty="0" err="1" smtClean="0">
                <a:solidFill>
                  <a:schemeClr val="tx1"/>
                </a:solidFill>
                <a:latin typeface="+mn-lt"/>
                <a:ea typeface="+mn-ea"/>
                <a:cs typeface="+mn-cs"/>
              </a:rPr>
              <a:t>p</a:t>
            </a:r>
            <a:r>
              <a:rPr lang="en-GB" sz="1200" kern="1200" dirty="0" smtClean="0">
                <a:solidFill>
                  <a:schemeClr val="tx1"/>
                </a:solidFill>
                <a:latin typeface="+mn-lt"/>
                <a:ea typeface="+mn-ea"/>
                <a:cs typeface="+mn-cs"/>
              </a:rPr>
              <a:t>. 60).</a:t>
            </a:r>
            <a:endParaRPr lang="it-IT" sz="1200" kern="1200" dirty="0" smtClean="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7F7D2127-F822-8449-8418-398D9BAFB993}"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E1F857-76BF-0641-A4A9-366A2624365E}" type="slidenum">
              <a:rPr lang="it-IT"/>
              <a:pPr/>
              <a:t>13</a:t>
            </a:fld>
            <a:endParaRPr lang="it-IT"/>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GB" sz="1200" kern="1200" dirty="0" smtClean="0">
                <a:solidFill>
                  <a:schemeClr val="tx1"/>
                </a:solidFill>
                <a:latin typeface="+mn-lt"/>
                <a:ea typeface="+mn-ea"/>
                <a:cs typeface="+mn-cs"/>
              </a:rPr>
              <a:t>From  a completely different point of view the specificity of mathematical proof is stated as a key element of mathematics as a theoretical discipline. Proof is meant  as a specific product of the process of  theoretical validation that is considered a specific and needed</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component of Mathematics. Taking  such a ‘formal’ perspective  means to consider a proof independent on any interpretation and factual verification of the statement /statements that are involved.  This is the position of Raymond Duval (1992), who clearly states the difference between  argumentation and proof , stressing the epistemological and cognitive gap exiting between these two processes.</a:t>
            </a:r>
            <a:endParaRPr lang="it-IT" sz="1200" kern="1200" dirty="0" smtClean="0">
              <a:solidFill>
                <a:schemeClr val="tx1"/>
              </a:solidFill>
              <a:latin typeface="+mn-lt"/>
              <a:ea typeface="+mn-ea"/>
              <a:cs typeface="+mn-cs"/>
            </a:endParaRPr>
          </a:p>
          <a:p>
            <a:endParaRPr lang="it-IT" sz="1200" kern="1200" dirty="0" smtClean="0">
              <a:solidFill>
                <a:schemeClr val="tx1"/>
              </a:solidFill>
              <a:latin typeface="+mn-lt"/>
              <a:ea typeface="+mn-ea"/>
              <a:cs typeface="+mn-cs"/>
            </a:endParaRPr>
          </a:p>
          <a:p>
            <a:endParaRPr lang="en-GB" dirty="0" smtClean="0"/>
          </a:p>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E1F857-76BF-0641-A4A9-366A2624365E}" type="slidenum">
              <a:rPr lang="it-IT"/>
              <a:pPr/>
              <a:t>14</a:t>
            </a:fld>
            <a:endParaRPr lang="it-IT"/>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GB" sz="1200" kern="1200" dirty="0" smtClean="0">
                <a:solidFill>
                  <a:schemeClr val="tx1"/>
                </a:solidFill>
                <a:latin typeface="+mn-lt"/>
                <a:ea typeface="+mn-ea"/>
                <a:cs typeface="+mn-cs"/>
              </a:rPr>
              <a:t>Duval outlines the difference between the semantic level, where the epistemic value of a statement is fundamental, and the theoretical level where the only matter is checking the theoretical validity of a statement. (that is the logic dependence of a statement with respect to the axioms and theorems, without taking into account the epistemic value that can be attributed to the statement involved.)</a:t>
            </a:r>
            <a:endParaRPr lang="it-IT"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The main point from the education point of view is exactly in the proximity of the two processes and in the danger of mistake one to the other </a:t>
            </a:r>
          </a:p>
          <a:p>
            <a:r>
              <a:rPr lang="en-GB" sz="1200" kern="120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Of course this radical position leave place for a wide range of intermediate possibilities and variations, however it focuses on specific characteristics of a mathematical proof.</a:t>
            </a:r>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E1F857-76BF-0641-A4A9-366A2624365E}" type="slidenum">
              <a:rPr lang="it-IT"/>
              <a:pPr/>
              <a:t>15</a:t>
            </a:fld>
            <a:endParaRPr lang="it-IT"/>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GB" sz="1200" kern="1200" dirty="0" smtClean="0">
                <a:solidFill>
                  <a:schemeClr val="tx1"/>
                </a:solidFill>
                <a:latin typeface="+mn-lt"/>
                <a:ea typeface="+mn-ea"/>
                <a:cs typeface="+mn-cs"/>
              </a:rPr>
              <a:t>The key problem consists in the relationship between the semantic plane and the theoretical plane and it is strictly connected with the issue of understanding; in this perspective we can formulate the following questions:</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What is the role of theoretical derivation in respect to understanding?</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If we take a theoretical perspective, what about the explication function of proof ?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Different answers are possible. It seems reasonable that the acceptability of a proof should include elements related to the semantic plane. This becomes more evident if we consider the process of proving in relation to the process of producing a new theorem, I mean producing a conjecture and its proof. Consider the practice of mathematicians, it seems difficult to conceive producing a conjecture and the link of logic implication between two statements, without referring to meanings. </a:t>
            </a:r>
            <a:endParaRPr lang="it-IT"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Meaning and epistemic values (given by the interlocutor) of the statements have no theoretical status, but  it seems nearly impossible to think of a practice of theorems without any reference to meanings.</a:t>
            </a:r>
            <a:endParaRPr lang="it-IT" sz="1200" kern="1200" dirty="0" smtClean="0">
              <a:solidFill>
                <a:schemeClr val="tx1"/>
              </a:solidFill>
              <a:latin typeface="+mn-lt"/>
              <a:ea typeface="+mn-ea"/>
              <a:cs typeface="+mn-cs"/>
            </a:endParaRPr>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it-IT" smtClean="0"/>
              <a:t>Fare clic per modificare stile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7D290233-0DD1-4A80-BB1E-9ADC3556DBB6}" type="datetimeFigureOut">
              <a:rPr lang="en-US" smtClean="0"/>
              <a:t>14/06/16</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it-IT" smtClean="0"/>
              <a:t>Fare clic per modificare stile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it-IT" smtClean="0"/>
              <a:t>Fare clic per modificare gli stili del testo dello schema</a:t>
            </a:r>
          </a:p>
        </p:txBody>
      </p:sp>
      <p:sp>
        <p:nvSpPr>
          <p:cNvPr id="5" name="Date Placeholder 4"/>
          <p:cNvSpPr>
            <a:spLocks noGrp="1"/>
          </p:cNvSpPr>
          <p:nvPr>
            <p:ph type="dt" sz="half" idx="10"/>
          </p:nvPr>
        </p:nvSpPr>
        <p:spPr/>
        <p:txBody>
          <a:bodyPr/>
          <a:lstStyle/>
          <a:p>
            <a:fld id="{DC0E14C7-FC1E-7A4D-821C-7CFF245B8660}" type="datetimeFigureOut">
              <a:rPr lang="it-IT" smtClean="0"/>
              <a:pPr/>
              <a:t>14/06/16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AF9C116-606A-CE48-A408-574511F1AFE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it-IT" smtClean="0"/>
              <a:t>Fare clic per modificare stile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it-IT" smtClean="0"/>
              <a:t>Fare clic per modificare gli stili del testo dello schema</a:t>
            </a:r>
          </a:p>
        </p:txBody>
      </p:sp>
      <p:sp>
        <p:nvSpPr>
          <p:cNvPr id="5" name="Date Placeholder 4"/>
          <p:cNvSpPr>
            <a:spLocks noGrp="1"/>
          </p:cNvSpPr>
          <p:nvPr>
            <p:ph type="dt" sz="half" idx="10"/>
          </p:nvPr>
        </p:nvSpPr>
        <p:spPr/>
        <p:txBody>
          <a:bodyPr/>
          <a:lstStyle/>
          <a:p>
            <a:fld id="{DC0E14C7-FC1E-7A4D-821C-7CFF245B8660}" type="datetimeFigureOut">
              <a:rPr lang="it-IT" smtClean="0"/>
              <a:pPr/>
              <a:t>14/06/16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BB2204-5C22-BE45-AE85-EFF837CFD1BB}"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it-IT" smtClean="0"/>
              <a:t>Fare clic per modificare stile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DC0E14C7-FC1E-7A4D-821C-7CFF245B8660}" type="datetimeFigureOut">
              <a:rPr lang="it-IT" smtClean="0"/>
              <a:pPr/>
              <a:t>14/06/16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F9C116-606A-CE48-A408-574511F1AFE6}" type="slidenum">
              <a:rPr lang="it-IT" smtClean="0"/>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it-IT" smtClean="0"/>
              <a:t>Fare clic per modificare stile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DC0E14C7-FC1E-7A4D-821C-7CFF245B8660}" type="datetimeFigureOut">
              <a:rPr lang="it-IT" smtClean="0"/>
              <a:pPr/>
              <a:t>14/06/16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F9C116-606A-CE48-A408-574511F1AFE6}" type="slidenum">
              <a:rPr lang="it-IT" smtClean="0"/>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a:prstGeom prst="rect">
            <a:avLst/>
          </a:prstGeom>
        </p:spPr>
        <p:txBody>
          <a:bodyPr/>
          <a:lstStyle/>
          <a:p>
            <a:r>
              <a:rPr lang="it-IT" smtClean="0"/>
              <a:t>Fare clic per modificare stile</a:t>
            </a:r>
            <a:endParaRPr lang="it-IT"/>
          </a:p>
        </p:txBody>
      </p:sp>
      <p:sp>
        <p:nvSpPr>
          <p:cNvPr id="3" name="Segnaposto contenuto 2"/>
          <p:cNvSpPr>
            <a:spLocks noGrp="1"/>
          </p:cNvSpPr>
          <p:nvPr>
            <p:ph sz="quarter" idx="1"/>
          </p:nvPr>
        </p:nvSpPr>
        <p:spPr>
          <a:xfrm>
            <a:off x="685800" y="1981200"/>
            <a:ext cx="3810000" cy="1981200"/>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685800" y="4114800"/>
            <a:ext cx="3810000" cy="1981200"/>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4114800"/>
            <a:ext cx="3810000" cy="1981200"/>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685800" y="6248400"/>
            <a:ext cx="1905000" cy="457200"/>
          </a:xfrm>
          <a:prstGeom prst="rect">
            <a:avLst/>
          </a:prstGeom>
        </p:spPr>
        <p:txBody>
          <a:bodyPr/>
          <a:lstStyle>
            <a:lvl1pPr>
              <a:defRPr/>
            </a:lvl1pPr>
          </a:lstStyle>
          <a:p>
            <a:fld id="{3C42C465-3493-064A-AB46-4CBFE359E015}" type="datetime1">
              <a:rPr lang="it-IT" smtClean="0"/>
              <a:pPr/>
              <a:t>14/06/16</a:t>
            </a:fld>
            <a:endParaRPr lang="it-IT"/>
          </a:p>
        </p:txBody>
      </p:sp>
      <p:sp>
        <p:nvSpPr>
          <p:cNvPr id="8" name="Segnaposto piè di pagina 7"/>
          <p:cNvSpPr>
            <a:spLocks noGrp="1"/>
          </p:cNvSpPr>
          <p:nvPr>
            <p:ph type="ftr" sz="quarter" idx="11"/>
          </p:nvPr>
        </p:nvSpPr>
        <p:spPr>
          <a:xfrm>
            <a:off x="3124200" y="6248400"/>
            <a:ext cx="2895600" cy="457200"/>
          </a:xfrm>
          <a:prstGeom prst="rect">
            <a:avLst/>
          </a:prstGeom>
        </p:spPr>
        <p:txBody>
          <a:bodyPr/>
          <a:lstStyle>
            <a:lvl1pPr>
              <a:defRPr/>
            </a:lvl1pPr>
          </a:lstStyle>
          <a:p>
            <a:r>
              <a:rPr lang="it-IT" smtClean="0"/>
              <a:t>Paderno 2009</a:t>
            </a:r>
            <a:endParaRPr lang="it-IT"/>
          </a:p>
        </p:txBody>
      </p:sp>
      <p:sp>
        <p:nvSpPr>
          <p:cNvPr id="9" name="Segnaposto numero diapositiva 8"/>
          <p:cNvSpPr>
            <a:spLocks noGrp="1"/>
          </p:cNvSpPr>
          <p:nvPr>
            <p:ph type="sldNum" sz="quarter" idx="12"/>
          </p:nvPr>
        </p:nvSpPr>
        <p:spPr>
          <a:xfrm>
            <a:off x="6553200" y="6248400"/>
            <a:ext cx="1905000" cy="457200"/>
          </a:xfrm>
          <a:prstGeom prst="rect">
            <a:avLst/>
          </a:prstGeom>
        </p:spPr>
        <p:txBody>
          <a:bodyPr/>
          <a:lstStyle>
            <a:lvl1pPr>
              <a:defRPr smtClean="0"/>
            </a:lvl1pPr>
          </a:lstStyle>
          <a:p>
            <a:fld id="{84886ABC-581C-0547-BFC2-75C30111B0C4}" type="slidenum">
              <a:rPr lang="it-IT"/>
              <a:pPr/>
              <a:t>‹n.›</a:t>
            </a:fld>
            <a:endParaRPr lang="it-IT"/>
          </a:p>
        </p:txBody>
      </p:sp>
    </p:spTree>
    <p:extLst>
      <p:ext uri="{BB962C8B-B14F-4D97-AF65-F5344CB8AC3E}">
        <p14:creationId xmlns:p14="http://schemas.microsoft.com/office/powerpoint/2010/main" val="233767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871538" y="533400"/>
            <a:ext cx="8162925" cy="1090613"/>
          </a:xfrm>
          <a:prstGeom prst="rect">
            <a:avLst/>
          </a:prstGeom>
        </p:spPr>
        <p:txBody>
          <a:bodyPr/>
          <a:lstStyle/>
          <a:p>
            <a:r>
              <a:rPr lang="it-IT" smtClean="0"/>
              <a:t>Fare clic per modificare stile</a:t>
            </a:r>
            <a:endParaRPr lang="fr-FR"/>
          </a:p>
        </p:txBody>
      </p:sp>
      <p:sp>
        <p:nvSpPr>
          <p:cNvPr id="3" name="Segnaposto testo 2"/>
          <p:cNvSpPr>
            <a:spLocks noGrp="1"/>
          </p:cNvSpPr>
          <p:nvPr>
            <p:ph type="body" sz="half" idx="1"/>
          </p:nvPr>
        </p:nvSpPr>
        <p:spPr>
          <a:xfrm>
            <a:off x="912813" y="1905000"/>
            <a:ext cx="3978275" cy="4191000"/>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a:p>
        </p:txBody>
      </p:sp>
      <p:sp>
        <p:nvSpPr>
          <p:cNvPr id="4" name="Segnaposto ClipArt 3"/>
          <p:cNvSpPr>
            <a:spLocks noGrp="1"/>
          </p:cNvSpPr>
          <p:nvPr>
            <p:ph type="clipArt" sz="half" idx="2"/>
          </p:nvPr>
        </p:nvSpPr>
        <p:spPr>
          <a:xfrm>
            <a:off x="5043488" y="1905000"/>
            <a:ext cx="3979862" cy="4191000"/>
          </a:xfrm>
          <a:prstGeom prst="rect">
            <a:avLst/>
          </a:prstGeom>
        </p:spPr>
        <p:txBody>
          <a:bodyPr/>
          <a:lstStyle/>
          <a:p>
            <a:endParaRPr lang="fr-FR"/>
          </a:p>
        </p:txBody>
      </p:sp>
      <p:sp>
        <p:nvSpPr>
          <p:cNvPr id="5" name="Segnaposto data 4"/>
          <p:cNvSpPr>
            <a:spLocks noGrp="1"/>
          </p:cNvSpPr>
          <p:nvPr>
            <p:ph type="dt" sz="half" idx="10"/>
          </p:nvPr>
        </p:nvSpPr>
        <p:spPr>
          <a:xfrm>
            <a:off x="1152525" y="6286500"/>
            <a:ext cx="1905000" cy="457200"/>
          </a:xfrm>
          <a:prstGeom prst="rect">
            <a:avLst/>
          </a:prstGeom>
        </p:spPr>
        <p:txBody>
          <a:bodyPr/>
          <a:lstStyle>
            <a:lvl1pPr>
              <a:defRPr/>
            </a:lvl1pPr>
          </a:lstStyle>
          <a:p>
            <a:fld id="{99E9571E-17BE-7347-BD79-043EF8E8C413}" type="datetime1">
              <a:rPr lang="it-IT" smtClean="0"/>
              <a:pPr/>
              <a:t>14/06/16</a:t>
            </a:fld>
            <a:endParaRPr lang="it-IT"/>
          </a:p>
        </p:txBody>
      </p:sp>
      <p:sp>
        <p:nvSpPr>
          <p:cNvPr id="6" name="Segnaposto piè di pagina 5"/>
          <p:cNvSpPr>
            <a:spLocks noGrp="1"/>
          </p:cNvSpPr>
          <p:nvPr>
            <p:ph type="ftr" sz="quarter" idx="11"/>
          </p:nvPr>
        </p:nvSpPr>
        <p:spPr>
          <a:xfrm>
            <a:off x="3590925" y="6286500"/>
            <a:ext cx="2895600" cy="457200"/>
          </a:xfrm>
          <a:prstGeom prst="rect">
            <a:avLst/>
          </a:prstGeom>
        </p:spPr>
        <p:txBody>
          <a:bodyPr/>
          <a:lstStyle>
            <a:lvl1pPr>
              <a:defRPr smtClean="0"/>
            </a:lvl1pPr>
          </a:lstStyle>
          <a:p>
            <a:r>
              <a:rPr lang="it-IT" smtClean="0"/>
              <a:t>Paderno 2009</a:t>
            </a:r>
            <a:endParaRPr lang="it-IT"/>
          </a:p>
        </p:txBody>
      </p:sp>
      <p:sp>
        <p:nvSpPr>
          <p:cNvPr id="7" name="Segnaposto numero diapositiva 6"/>
          <p:cNvSpPr>
            <a:spLocks noGrp="1"/>
          </p:cNvSpPr>
          <p:nvPr>
            <p:ph type="sldNum" sz="quarter" idx="12"/>
          </p:nvPr>
        </p:nvSpPr>
        <p:spPr>
          <a:xfrm>
            <a:off x="7019925" y="6286500"/>
            <a:ext cx="1905000" cy="457200"/>
          </a:xfrm>
          <a:prstGeom prst="rect">
            <a:avLst/>
          </a:prstGeom>
        </p:spPr>
        <p:txBody>
          <a:bodyPr/>
          <a:lstStyle>
            <a:lvl1pPr>
              <a:defRPr smtClean="0"/>
            </a:lvl1pPr>
          </a:lstStyle>
          <a:p>
            <a:fld id="{E20947F6-B2F3-3B48-ACE9-EFB8C6F9B01D}" type="slidenum">
              <a:rPr lang="it-IT"/>
              <a:pPr/>
              <a:t>‹n.›</a:t>
            </a:fld>
            <a:endParaRPr lang="it-IT"/>
          </a:p>
        </p:txBody>
      </p:sp>
    </p:spTree>
    <p:extLst>
      <p:ext uri="{BB962C8B-B14F-4D97-AF65-F5344CB8AC3E}">
        <p14:creationId xmlns:p14="http://schemas.microsoft.com/office/powerpoint/2010/main" val="3715734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7772400" cy="19812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85800" y="4114800"/>
            <a:ext cx="7772400" cy="19812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p>
        </p:txBody>
      </p:sp>
      <p:sp>
        <p:nvSpPr>
          <p:cNvPr id="7" name="Segnaposto numero diapositiva 6"/>
          <p:cNvSpPr>
            <a:spLocks noGrp="1"/>
          </p:cNvSpPr>
          <p:nvPr>
            <p:ph type="sldNum" sz="quarter" idx="12"/>
          </p:nvPr>
        </p:nvSpPr>
        <p:spPr>
          <a:xfrm>
            <a:off x="6553200" y="6248400"/>
            <a:ext cx="1905000" cy="457200"/>
          </a:xfrm>
        </p:spPr>
        <p:txBody>
          <a:bodyPr/>
          <a:lstStyle>
            <a:lvl1pPr>
              <a:defRPr smtClean="0"/>
            </a:lvl1pPr>
          </a:lstStyle>
          <a:p>
            <a:fld id="{270F9A08-EA27-ED40-A057-0B5885A6DF21}" type="slidenum">
              <a:rPr lang="it-IT"/>
              <a:pPr/>
              <a:t>‹n.›</a:t>
            </a:fld>
            <a:endParaRPr lang="it-IT"/>
          </a:p>
        </p:txBody>
      </p:sp>
    </p:spTree>
    <p:extLst>
      <p:ext uri="{BB962C8B-B14F-4D97-AF65-F5344CB8AC3E}">
        <p14:creationId xmlns:p14="http://schemas.microsoft.com/office/powerpoint/2010/main" val="224681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idx="1"/>
          </p:nvPr>
        </p:nvSpPr>
        <p:spPr/>
        <p:txBody>
          <a:bodyPr/>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DC0E14C7-FC1E-7A4D-821C-7CFF245B8660}" type="datetimeFigureOut">
              <a:rPr lang="it-IT" smtClean="0"/>
              <a:pPr/>
              <a:t>14/06/16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F9C116-606A-CE48-A408-574511F1AFE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titolo con immagin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it-IT" smtClean="0"/>
              <a:t>Fare clic per modificare stile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DC0E14C7-FC1E-7A4D-821C-7CFF245B8660}" type="datetimeFigureOut">
              <a:rPr lang="it-IT" smtClean="0"/>
              <a:pPr/>
              <a:t>14/06/16</a:t>
            </a:fld>
            <a:endParaRPr lang="it-IT"/>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it-IT"/>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it-IT" smtClean="0"/>
              <a:t>Trascinare l'immagine su un segnaposto o fare clic sull'icona per aggiungerla</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it-IT" smtClean="0"/>
              <a:t>Fare clic per modificare stile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7D290233-0DD1-4A80-BB1E-9ADC3556DBB6}" type="datetimeFigureOut">
              <a:rPr lang="en-US" smtClean="0"/>
              <a:t>14/06/16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‹n.›</a:t>
            </a:fld>
            <a:endParaRPr lang="en-US"/>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5" name="Date Placeholder 4"/>
          <p:cNvSpPr>
            <a:spLocks noGrp="1"/>
          </p:cNvSpPr>
          <p:nvPr>
            <p:ph type="dt" sz="half" idx="10"/>
          </p:nvPr>
        </p:nvSpPr>
        <p:spPr/>
        <p:txBody>
          <a:bodyPr/>
          <a:lstStyle/>
          <a:p>
            <a:fld id="{DC0E14C7-FC1E-7A4D-821C-7CFF245B8660}" type="datetimeFigureOut">
              <a:rPr lang="it-IT" smtClean="0"/>
              <a:pPr/>
              <a:t>14/06/16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AF9C116-606A-CE48-A408-574511F1AFE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it-IT" smtClean="0"/>
              <a:t>Fare clic per modificare stile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7" name="Date Placeholder 6"/>
          <p:cNvSpPr>
            <a:spLocks noGrp="1"/>
          </p:cNvSpPr>
          <p:nvPr>
            <p:ph type="dt" sz="half" idx="10"/>
          </p:nvPr>
        </p:nvSpPr>
        <p:spPr/>
        <p:txBody>
          <a:bodyPr/>
          <a:lstStyle/>
          <a:p>
            <a:fld id="{DC0E14C7-FC1E-7A4D-821C-7CFF245B8660}" type="datetimeFigureOut">
              <a:rPr lang="it-IT" smtClean="0"/>
              <a:pPr/>
              <a:t>14/06/16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AF9C116-606A-CE48-A408-574511F1AFE6}" type="slidenum">
              <a:rPr lang="it-IT" smtClean="0"/>
              <a:pPr/>
              <a:t>‹n.›</a:t>
            </a:fld>
            <a:endParaRPr lang="it-IT"/>
          </a:p>
        </p:txBody>
      </p:sp>
      <p:pic>
        <p:nvPicPr>
          <p:cNvPr id="14" name="Picture 13" descr="Overlay-HorizontalBridge.jpg"/>
          <p:cNvPicPr>
            <a:picLocks noChangeAspect="1"/>
          </p:cNvPicPr>
          <p:nvPr/>
        </p:nvPicPr>
        <p:blipFill>
          <a:blip r:embed="rId3"/>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it-IT" smtClean="0"/>
              <a:t>Fare clic per modificare stile</a:t>
            </a:r>
            <a:endParaRPr/>
          </a:p>
        </p:txBody>
      </p:sp>
      <p:sp>
        <p:nvSpPr>
          <p:cNvPr id="3" name="Date Placeholder 2"/>
          <p:cNvSpPr>
            <a:spLocks noGrp="1"/>
          </p:cNvSpPr>
          <p:nvPr>
            <p:ph type="dt" sz="half" idx="10"/>
          </p:nvPr>
        </p:nvSpPr>
        <p:spPr/>
        <p:txBody>
          <a:bodyPr/>
          <a:lstStyle/>
          <a:p>
            <a:fld id="{DC0E14C7-FC1E-7A4D-821C-7CFF245B8660}" type="datetimeFigureOut">
              <a:rPr lang="it-IT" smtClean="0"/>
              <a:pPr/>
              <a:t>14/06/16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AF9C116-606A-CE48-A408-574511F1AFE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C0E14C7-FC1E-7A4D-821C-7CFF245B8660}" type="datetimeFigureOut">
              <a:rPr lang="it-IT" smtClean="0"/>
              <a:pPr/>
              <a:t>14/06/16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AF9C116-606A-CE48-A408-574511F1AFE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it-IT" smtClean="0"/>
              <a:t>Fare clic per modificare stile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spcBef>
                <a:spcPts val="6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DC0E14C7-FC1E-7A4D-821C-7CFF245B8660}" type="datetimeFigureOut">
              <a:rPr lang="it-IT" smtClean="0"/>
              <a:pPr/>
              <a:t>14/06/16</a:t>
            </a:fld>
            <a:endParaRPr lang="it-IT"/>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fld id="{EAF9C116-606A-CE48-A408-574511F1AFE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it-IT" smtClean="0"/>
              <a:t>Fare clic per modificare stile</a:t>
            </a:r>
            <a:endParaRPr/>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fld id="{DC0E14C7-FC1E-7A4D-821C-7CFF245B8660}" type="datetimeFigureOut">
              <a:rPr lang="it-IT" smtClean="0"/>
              <a:pPr/>
              <a:t>14/06/16</a:t>
            </a:fld>
            <a:endParaRPr lang="it-IT"/>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fld id="{AFBB2204-5C22-BE45-AE85-EFF837CFD1BB}" type="slidenum">
              <a:rPr lang="it-IT" smtClean="0"/>
              <a:t>‹n.›</a:t>
            </a:fld>
            <a:endParaRPr lang="it-IT"/>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endParaRPr lang="it-IT"/>
          </a:p>
        </p:txBody>
      </p:sp>
    </p:spTree>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Lst>
  <p:txStyles>
    <p:title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Documento_di_Microsoft_Word_97_-_20041.doc"/><Relationship Id="rId5"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Documento_di_Microsoft_Word_97_-_20042.doc"/><Relationship Id="rId4" Type="http://schemas.openxmlformats.org/officeDocument/2006/relationships/image" Target="../media/image18.png"/><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Documento_di_Microsoft_Word_97_-_20043.doc"/><Relationship Id="rId4" Type="http://schemas.openxmlformats.org/officeDocument/2006/relationships/image" Target="../media/image18.png"/><Relationship Id="rId1" Type="http://schemas.openxmlformats.org/officeDocument/2006/relationships/vmlDrawing" Target="../drawings/vmlDrawing3.vml"/><Relationship Id="rId2"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Documento_di_Microsoft_Word_97_-_20044.doc"/><Relationship Id="rId4" Type="http://schemas.openxmlformats.org/officeDocument/2006/relationships/image" Target="../media/image19.png"/><Relationship Id="rId1" Type="http://schemas.openxmlformats.org/officeDocument/2006/relationships/vmlDrawing" Target="../drawings/vmlDrawing4.vml"/><Relationship Id="rId2"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3" Type="http://schemas.openxmlformats.org/officeDocument/2006/relationships/hyperlink" Target="due%20bastoni.cg3" TargetMode="External"/><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648559" y="267025"/>
            <a:ext cx="8161028" cy="3193033"/>
          </a:xfrm>
        </p:spPr>
        <p:txBody>
          <a:bodyPr/>
          <a:lstStyle/>
          <a:p>
            <a:r>
              <a:rPr lang="it-IT" b="1" dirty="0"/>
              <a:t>Educare alla razionalità: </a:t>
            </a:r>
            <a:r>
              <a:rPr lang="it-IT" b="1" dirty="0" smtClean="0"/>
              <a:t>l’educazione </a:t>
            </a:r>
            <a:r>
              <a:rPr lang="it-IT" b="1" dirty="0"/>
              <a:t>matematica nel primo ciclo</a:t>
            </a:r>
            <a:endParaRPr lang="en-GB" dirty="0"/>
          </a:p>
        </p:txBody>
      </p:sp>
      <p:sp>
        <p:nvSpPr>
          <p:cNvPr id="8" name="Segnaposto testo 7"/>
          <p:cNvSpPr>
            <a:spLocks noGrp="1"/>
          </p:cNvSpPr>
          <p:nvPr>
            <p:ph type="body" idx="1"/>
          </p:nvPr>
        </p:nvSpPr>
        <p:spPr>
          <a:xfrm>
            <a:off x="1854200" y="3816177"/>
            <a:ext cx="5446714" cy="829982"/>
          </a:xfrm>
        </p:spPr>
        <p:txBody>
          <a:bodyPr>
            <a:normAutofit fontScale="92500" lnSpcReduction="20000"/>
          </a:bodyPr>
          <a:lstStyle/>
          <a:p>
            <a:r>
              <a:rPr lang="en-GB" dirty="0" smtClean="0"/>
              <a:t>Maria Alessandra </a:t>
            </a:r>
            <a:r>
              <a:rPr lang="en-GB" dirty="0" err="1" smtClean="0"/>
              <a:t>Mariotti</a:t>
            </a:r>
            <a:endParaRPr lang="en-GB" dirty="0" smtClean="0"/>
          </a:p>
          <a:p>
            <a:r>
              <a:rPr lang="en-GB" dirty="0" smtClean="0"/>
              <a:t>DIISM</a:t>
            </a:r>
          </a:p>
          <a:p>
            <a:r>
              <a:rPr lang="en-GB" dirty="0" err="1" smtClean="0"/>
              <a:t>Università</a:t>
            </a:r>
            <a:r>
              <a:rPr lang="en-GB" dirty="0" smtClean="0"/>
              <a:t> di Siena</a:t>
            </a:r>
            <a:endParaRPr lang="en-GB" dirty="0"/>
          </a:p>
        </p:txBody>
      </p:sp>
      <p:pic>
        <p:nvPicPr>
          <p:cNvPr id="4" name="Immagine 3"/>
          <p:cNvPicPr/>
          <p:nvPr/>
        </p:nvPicPr>
        <p:blipFill>
          <a:blip r:embed="rId3">
            <a:extLst>
              <a:ext uri="{28A0092B-C50C-407E-A947-70E740481C1C}">
                <a14:useLocalDpi xmlns:a14="http://schemas.microsoft.com/office/drawing/2010/main" val="0"/>
              </a:ext>
            </a:extLst>
          </a:blip>
          <a:srcRect/>
          <a:stretch>
            <a:fillRect/>
          </a:stretch>
        </p:blipFill>
        <p:spPr bwMode="auto">
          <a:xfrm>
            <a:off x="6955155" y="5776625"/>
            <a:ext cx="2188845" cy="1026160"/>
          </a:xfrm>
          <a:prstGeom prst="rect">
            <a:avLst/>
          </a:prstGeom>
          <a:noFill/>
          <a:ln>
            <a:noFill/>
          </a:ln>
        </p:spPr>
      </p:pic>
      <p:pic>
        <p:nvPicPr>
          <p:cNvPr id="5" name="Immagine 4"/>
          <p:cNvPicPr>
            <a:picLocks noChangeAspect="1"/>
          </p:cNvPicPr>
          <p:nvPr/>
        </p:nvPicPr>
        <p:blipFill>
          <a:blip r:embed="rId4"/>
          <a:stretch>
            <a:fillRect/>
          </a:stretch>
        </p:blipFill>
        <p:spPr>
          <a:xfrm>
            <a:off x="0" y="0"/>
            <a:ext cx="1509427" cy="991266"/>
          </a:xfrm>
          <a:prstGeom prst="rect">
            <a:avLst/>
          </a:prstGeom>
        </p:spPr>
      </p:pic>
    </p:spTree>
    <p:extLst>
      <p:ext uri="{BB962C8B-B14F-4D97-AF65-F5344CB8AC3E}">
        <p14:creationId xmlns:p14="http://schemas.microsoft.com/office/powerpoint/2010/main" val="3818346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Questioni</a:t>
            </a:r>
            <a:r>
              <a:rPr lang="en-GB" dirty="0" smtClean="0"/>
              <a:t> </a:t>
            </a:r>
            <a:r>
              <a:rPr lang="en-GB" dirty="0" err="1" smtClean="0"/>
              <a:t>epistemolgiche</a:t>
            </a:r>
            <a:endParaRPr lang="en-GB" dirty="0"/>
          </a:p>
        </p:txBody>
      </p:sp>
      <p:sp>
        <p:nvSpPr>
          <p:cNvPr id="3" name="Segnaposto contenuto 2"/>
          <p:cNvSpPr>
            <a:spLocks noGrp="1"/>
          </p:cNvSpPr>
          <p:nvPr>
            <p:ph idx="1"/>
          </p:nvPr>
        </p:nvSpPr>
        <p:spPr/>
        <p:txBody>
          <a:bodyPr>
            <a:normAutofit fontScale="92500" lnSpcReduction="20000"/>
          </a:bodyPr>
          <a:lstStyle/>
          <a:p>
            <a:pPr>
              <a:buNone/>
            </a:pPr>
            <a:r>
              <a:rPr lang="en-GB" dirty="0" err="1">
                <a:latin typeface="News Gothic MT" charset="0"/>
              </a:rPr>
              <a:t>È</a:t>
            </a:r>
            <a:r>
              <a:rPr lang="en-GB" dirty="0">
                <a:latin typeface="News Gothic MT" charset="0"/>
              </a:rPr>
              <a:t> </a:t>
            </a:r>
            <a:r>
              <a:rPr lang="en-GB" dirty="0" err="1">
                <a:latin typeface="News Gothic MT" charset="0"/>
              </a:rPr>
              <a:t>possibile</a:t>
            </a:r>
            <a:r>
              <a:rPr lang="en-GB" dirty="0">
                <a:latin typeface="News Gothic MT" charset="0"/>
              </a:rPr>
              <a:t> </a:t>
            </a:r>
            <a:r>
              <a:rPr lang="en-GB" dirty="0" err="1">
                <a:latin typeface="News Gothic MT" charset="0"/>
              </a:rPr>
              <a:t>trovare</a:t>
            </a:r>
            <a:r>
              <a:rPr lang="en-GB" dirty="0">
                <a:latin typeface="News Gothic MT" charset="0"/>
              </a:rPr>
              <a:t> un </a:t>
            </a:r>
            <a:r>
              <a:rPr lang="en-GB" dirty="0" err="1">
                <a:latin typeface="News Gothic MT" charset="0"/>
              </a:rPr>
              <a:t>significato</a:t>
            </a:r>
            <a:r>
              <a:rPr lang="en-GB" dirty="0">
                <a:latin typeface="News Gothic MT" charset="0"/>
              </a:rPr>
              <a:t> </a:t>
            </a:r>
            <a:r>
              <a:rPr lang="en-GB" dirty="0" err="1">
                <a:latin typeface="News Gothic MT" charset="0"/>
              </a:rPr>
              <a:t>comune</a:t>
            </a:r>
            <a:r>
              <a:rPr lang="en-GB" dirty="0">
                <a:latin typeface="News Gothic MT" charset="0"/>
              </a:rPr>
              <a:t> del </a:t>
            </a:r>
            <a:r>
              <a:rPr lang="en-GB" dirty="0" err="1">
                <a:latin typeface="News Gothic MT" charset="0"/>
              </a:rPr>
              <a:t>termine</a:t>
            </a:r>
            <a:r>
              <a:rPr lang="en-GB" dirty="0">
                <a:latin typeface="News Gothic MT" charset="0"/>
              </a:rPr>
              <a:t> </a:t>
            </a:r>
            <a:r>
              <a:rPr lang="en-GB" dirty="0" err="1">
                <a:latin typeface="News Gothic MT" charset="0"/>
              </a:rPr>
              <a:t>dimostrazione</a:t>
            </a:r>
            <a:r>
              <a:rPr lang="en-GB" dirty="0">
                <a:latin typeface="News Gothic MT" charset="0"/>
              </a:rPr>
              <a:t> (“proof”/ “mathematical proof”) </a:t>
            </a:r>
            <a:r>
              <a:rPr lang="en-GB" dirty="0" err="1">
                <a:latin typeface="News Gothic MT" charset="0"/>
              </a:rPr>
              <a:t>tra</a:t>
            </a:r>
            <a:r>
              <a:rPr lang="en-GB" dirty="0">
                <a:latin typeface="News Gothic MT" charset="0"/>
              </a:rPr>
              <a:t> </a:t>
            </a:r>
            <a:r>
              <a:rPr lang="en-GB" dirty="0" err="1" smtClean="0">
                <a:latin typeface="News Gothic MT" charset="0"/>
              </a:rPr>
              <a:t>i</a:t>
            </a:r>
            <a:r>
              <a:rPr lang="en-GB" dirty="0" smtClean="0">
                <a:latin typeface="News Gothic MT" charset="0"/>
              </a:rPr>
              <a:t> </a:t>
            </a:r>
            <a:r>
              <a:rPr lang="en-GB" dirty="0" err="1">
                <a:latin typeface="News Gothic MT" charset="0"/>
              </a:rPr>
              <a:t>ricercatori</a:t>
            </a:r>
            <a:r>
              <a:rPr lang="en-GB" dirty="0">
                <a:latin typeface="News Gothic MT" charset="0"/>
              </a:rPr>
              <a:t> in </a:t>
            </a:r>
            <a:r>
              <a:rPr lang="en-GB" dirty="0" err="1">
                <a:latin typeface="News Gothic MT" charset="0"/>
              </a:rPr>
              <a:t>didattica</a:t>
            </a:r>
            <a:r>
              <a:rPr lang="en-GB" dirty="0">
                <a:latin typeface="News Gothic MT" charset="0"/>
              </a:rPr>
              <a:t> </a:t>
            </a:r>
            <a:r>
              <a:rPr lang="en-GB" dirty="0" err="1">
                <a:latin typeface="News Gothic MT" charset="0"/>
              </a:rPr>
              <a:t>della</a:t>
            </a:r>
            <a:r>
              <a:rPr lang="en-GB" dirty="0">
                <a:latin typeface="News Gothic MT" charset="0"/>
              </a:rPr>
              <a:t> </a:t>
            </a:r>
            <a:r>
              <a:rPr lang="en-GB" dirty="0" err="1">
                <a:latin typeface="News Gothic MT" charset="0"/>
              </a:rPr>
              <a:t>matematica</a:t>
            </a:r>
            <a:r>
              <a:rPr lang="en-GB" dirty="0">
                <a:latin typeface="News Gothic MT" charset="0"/>
              </a:rPr>
              <a:t>?  </a:t>
            </a:r>
          </a:p>
          <a:p>
            <a:pPr>
              <a:buNone/>
            </a:pPr>
            <a:r>
              <a:rPr lang="en-GB" dirty="0">
                <a:latin typeface="News Gothic MT" charset="0"/>
              </a:rPr>
              <a:t>“Currently the situation of our field of research is quite confusing, with profound differences in the ways to understand what is a mathematical proof within a teaching-learning </a:t>
            </a:r>
            <a:r>
              <a:rPr lang="en-GB" i="1" dirty="0" err="1">
                <a:latin typeface="News Gothic MT" charset="0"/>
              </a:rPr>
              <a:t>problématique</a:t>
            </a:r>
            <a:r>
              <a:rPr lang="en-GB" dirty="0">
                <a:latin typeface="News Gothic MT" charset="0"/>
              </a:rPr>
              <a:t> but differences which remain unstated. </a:t>
            </a:r>
          </a:p>
          <a:p>
            <a:pPr algn="r">
              <a:buNone/>
            </a:pPr>
            <a:r>
              <a:rPr lang="en-GB" dirty="0">
                <a:latin typeface="News Gothic MT" charset="0"/>
              </a:rPr>
              <a:t>(</a:t>
            </a:r>
            <a:r>
              <a:rPr lang="en-GB" dirty="0" err="1">
                <a:latin typeface="News Gothic MT" charset="0"/>
              </a:rPr>
              <a:t>Balacheff</a:t>
            </a:r>
            <a:r>
              <a:rPr lang="en-GB" dirty="0">
                <a:latin typeface="News Gothic MT" charset="0"/>
              </a:rPr>
              <a:t>,  2008) </a:t>
            </a:r>
          </a:p>
        </p:txBody>
      </p:sp>
    </p:spTree>
    <p:extLst>
      <p:ext uri="{BB962C8B-B14F-4D97-AF65-F5344CB8AC3E}">
        <p14:creationId xmlns:p14="http://schemas.microsoft.com/office/powerpoint/2010/main" val="22840505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Questioni</a:t>
            </a:r>
            <a:r>
              <a:rPr lang="en-GB" dirty="0"/>
              <a:t> </a:t>
            </a:r>
            <a:r>
              <a:rPr lang="en-GB" dirty="0" err="1"/>
              <a:t>epistemolgiche</a:t>
            </a:r>
            <a:endParaRPr lang="en-US" dirty="0"/>
          </a:p>
        </p:txBody>
      </p:sp>
      <p:sp>
        <p:nvSpPr>
          <p:cNvPr id="3" name="Segnaposto contenuto 2"/>
          <p:cNvSpPr>
            <a:spLocks noGrp="1"/>
          </p:cNvSpPr>
          <p:nvPr>
            <p:ph idx="1"/>
          </p:nvPr>
        </p:nvSpPr>
        <p:spPr/>
        <p:txBody>
          <a:bodyPr>
            <a:normAutofit/>
          </a:bodyPr>
          <a:lstStyle/>
          <a:p>
            <a:r>
              <a:rPr lang="en-US" dirty="0" err="1">
                <a:latin typeface="News Gothic MT" charset="0"/>
              </a:rPr>
              <a:t>Differenti</a:t>
            </a:r>
            <a:r>
              <a:rPr lang="en-US" dirty="0">
                <a:latin typeface="News Gothic MT" charset="0"/>
              </a:rPr>
              <a:t> </a:t>
            </a:r>
            <a:r>
              <a:rPr lang="en-US" dirty="0" err="1">
                <a:latin typeface="News Gothic MT" charset="0"/>
              </a:rPr>
              <a:t>posizioni</a:t>
            </a:r>
            <a:r>
              <a:rPr lang="en-US" dirty="0">
                <a:latin typeface="News Gothic MT" charset="0"/>
              </a:rPr>
              <a:t> </a:t>
            </a:r>
            <a:r>
              <a:rPr lang="en-US" dirty="0" err="1">
                <a:latin typeface="News Gothic MT" charset="0"/>
              </a:rPr>
              <a:t>epistemologiche</a:t>
            </a:r>
            <a:r>
              <a:rPr lang="en-US" dirty="0">
                <a:latin typeface="News Gothic MT" charset="0"/>
              </a:rPr>
              <a:t> </a:t>
            </a:r>
            <a:r>
              <a:rPr lang="en-US" dirty="0" err="1">
                <a:latin typeface="News Gothic MT" charset="0"/>
              </a:rPr>
              <a:t>sono</a:t>
            </a:r>
            <a:r>
              <a:rPr lang="en-US" dirty="0">
                <a:latin typeface="News Gothic MT" charset="0"/>
              </a:rPr>
              <a:t> </a:t>
            </a:r>
            <a:r>
              <a:rPr lang="en-US" dirty="0" err="1">
                <a:latin typeface="News Gothic MT" charset="0"/>
              </a:rPr>
              <a:t>possibili</a:t>
            </a:r>
            <a:r>
              <a:rPr lang="en-US" dirty="0">
                <a:latin typeface="News Gothic MT" charset="0"/>
              </a:rPr>
              <a:t> e </a:t>
            </a:r>
            <a:r>
              <a:rPr lang="en-US" dirty="0" err="1">
                <a:latin typeface="News Gothic MT" charset="0"/>
              </a:rPr>
              <a:t>queste</a:t>
            </a:r>
            <a:r>
              <a:rPr lang="en-US" dirty="0">
                <a:latin typeface="News Gothic MT" charset="0"/>
              </a:rPr>
              <a:t> </a:t>
            </a:r>
            <a:r>
              <a:rPr lang="en-US" dirty="0" err="1">
                <a:latin typeface="News Gothic MT" charset="0"/>
              </a:rPr>
              <a:t>influenzano</a:t>
            </a:r>
            <a:r>
              <a:rPr lang="en-US" dirty="0">
                <a:latin typeface="News Gothic MT" charset="0"/>
              </a:rPr>
              <a:t> </a:t>
            </a:r>
            <a:r>
              <a:rPr lang="en-US" dirty="0" err="1">
                <a:latin typeface="News Gothic MT" charset="0"/>
              </a:rPr>
              <a:t>il</a:t>
            </a:r>
            <a:r>
              <a:rPr lang="en-US" dirty="0">
                <a:latin typeface="News Gothic MT" charset="0"/>
              </a:rPr>
              <a:t> </a:t>
            </a:r>
            <a:r>
              <a:rPr lang="en-US" dirty="0" err="1">
                <a:latin typeface="News Gothic MT" charset="0"/>
              </a:rPr>
              <a:t>modo</a:t>
            </a:r>
            <a:r>
              <a:rPr lang="en-US" dirty="0">
                <a:latin typeface="News Gothic MT" charset="0"/>
              </a:rPr>
              <a:t> di </a:t>
            </a:r>
            <a:r>
              <a:rPr lang="en-US" dirty="0" err="1">
                <a:latin typeface="News Gothic MT" charset="0"/>
              </a:rPr>
              <a:t>affrontare</a:t>
            </a:r>
            <a:r>
              <a:rPr lang="en-US" dirty="0">
                <a:latin typeface="News Gothic MT" charset="0"/>
              </a:rPr>
              <a:t> </a:t>
            </a:r>
            <a:r>
              <a:rPr lang="en-US" dirty="0" err="1">
                <a:latin typeface="News Gothic MT" charset="0"/>
              </a:rPr>
              <a:t>i</a:t>
            </a:r>
            <a:r>
              <a:rPr lang="en-US" dirty="0" err="1" smtClean="0">
                <a:latin typeface="News Gothic MT" charset="0"/>
              </a:rPr>
              <a:t>l</a:t>
            </a:r>
            <a:r>
              <a:rPr lang="en-US" dirty="0" smtClean="0">
                <a:latin typeface="News Gothic MT" charset="0"/>
              </a:rPr>
              <a:t> </a:t>
            </a:r>
            <a:r>
              <a:rPr lang="en-US" dirty="0" err="1" smtClean="0">
                <a:latin typeface="News Gothic MT" charset="0"/>
              </a:rPr>
              <a:t>tema</a:t>
            </a:r>
            <a:r>
              <a:rPr lang="en-US" dirty="0" smtClean="0">
                <a:latin typeface="News Gothic MT" charset="0"/>
              </a:rPr>
              <a:t>  </a:t>
            </a:r>
            <a:r>
              <a:rPr lang="en-US" dirty="0" err="1">
                <a:latin typeface="News Gothic MT" charset="0"/>
              </a:rPr>
              <a:t>della</a:t>
            </a:r>
            <a:r>
              <a:rPr lang="en-US" dirty="0">
                <a:latin typeface="News Gothic MT" charset="0"/>
              </a:rPr>
              <a:t> </a:t>
            </a:r>
            <a:r>
              <a:rPr lang="en-US" dirty="0" err="1">
                <a:latin typeface="News Gothic MT" charset="0"/>
              </a:rPr>
              <a:t>dimostrazione</a:t>
            </a:r>
            <a:r>
              <a:rPr lang="en-US" dirty="0">
                <a:latin typeface="News Gothic MT" charset="0"/>
              </a:rPr>
              <a:t> (</a:t>
            </a:r>
            <a:r>
              <a:rPr lang="en-US" dirty="0" smtClean="0">
                <a:latin typeface="News Gothic MT" charset="0"/>
              </a:rPr>
              <a:t>Proof).</a:t>
            </a:r>
            <a:endParaRPr lang="en-GB" dirty="0">
              <a:latin typeface="News Gothic MT" charset="0"/>
            </a:endParaRPr>
          </a:p>
          <a:p>
            <a:endParaRPr lang="en-US" dirty="0" smtClean="0"/>
          </a:p>
          <a:p>
            <a:r>
              <a:rPr lang="en-US" dirty="0" smtClean="0"/>
              <a:t>In </a:t>
            </a:r>
            <a:r>
              <a:rPr lang="en-US" dirty="0" err="1" smtClean="0"/>
              <a:t>generale</a:t>
            </a:r>
            <a:r>
              <a:rPr lang="en-US" dirty="0" smtClean="0"/>
              <a:t>, </a:t>
            </a:r>
            <a:r>
              <a:rPr lang="en-US" dirty="0" err="1" smtClean="0"/>
              <a:t>il</a:t>
            </a:r>
            <a:r>
              <a:rPr lang="en-US" dirty="0" smtClean="0"/>
              <a:t> </a:t>
            </a:r>
            <a:r>
              <a:rPr lang="en-US" dirty="0" err="1" smtClean="0"/>
              <a:t>problema</a:t>
            </a:r>
            <a:r>
              <a:rPr lang="en-US" dirty="0" smtClean="0"/>
              <a:t> </a:t>
            </a:r>
            <a:r>
              <a:rPr lang="en-US" dirty="0" err="1" smtClean="0"/>
              <a:t>chiave</a:t>
            </a:r>
            <a:r>
              <a:rPr lang="en-US" dirty="0" smtClean="0"/>
              <a:t> </a:t>
            </a:r>
            <a:r>
              <a:rPr lang="en-US" dirty="0" err="1" smtClean="0"/>
              <a:t>che</a:t>
            </a:r>
            <a:r>
              <a:rPr lang="en-US" dirty="0" smtClean="0"/>
              <a:t> </a:t>
            </a:r>
            <a:r>
              <a:rPr lang="en-US" dirty="0" err="1" smtClean="0"/>
              <a:t>si</a:t>
            </a:r>
            <a:r>
              <a:rPr lang="en-US" dirty="0" smtClean="0"/>
              <a:t> pone </a:t>
            </a:r>
            <a:r>
              <a:rPr lang="en-US" dirty="0" err="1" smtClean="0"/>
              <a:t>è</a:t>
            </a:r>
            <a:r>
              <a:rPr lang="en-US" dirty="0" smtClean="0"/>
              <a:t> </a:t>
            </a:r>
            <a:r>
              <a:rPr lang="en-US" dirty="0" err="1" smtClean="0"/>
              <a:t>quello</a:t>
            </a:r>
            <a:r>
              <a:rPr lang="en-US" dirty="0" smtClean="0"/>
              <a:t> di come </a:t>
            </a:r>
            <a:r>
              <a:rPr lang="en-US" dirty="0" err="1" smtClean="0"/>
              <a:t>trattare</a:t>
            </a:r>
            <a:r>
              <a:rPr lang="en-US" dirty="0" smtClean="0"/>
              <a:t>  la </a:t>
            </a:r>
            <a:r>
              <a:rPr lang="en-US" dirty="0" err="1" smtClean="0"/>
              <a:t>complessità</a:t>
            </a:r>
            <a:r>
              <a:rPr lang="en-US" dirty="0" smtClean="0"/>
              <a:t> </a:t>
            </a:r>
            <a:r>
              <a:rPr lang="en-US" dirty="0" err="1" smtClean="0"/>
              <a:t>della</a:t>
            </a:r>
            <a:r>
              <a:rPr lang="en-US" dirty="0" smtClean="0"/>
              <a:t> </a:t>
            </a:r>
            <a:r>
              <a:rPr lang="en-US" dirty="0" err="1" smtClean="0"/>
              <a:t>relazione</a:t>
            </a:r>
            <a:r>
              <a:rPr lang="en-US" dirty="0" smtClean="0"/>
              <a:t> </a:t>
            </a:r>
            <a:r>
              <a:rPr lang="en-US" dirty="0" err="1" smtClean="0"/>
              <a:t>tra</a:t>
            </a:r>
            <a:r>
              <a:rPr lang="en-US" dirty="0" smtClean="0"/>
              <a:t> </a:t>
            </a:r>
            <a:r>
              <a:rPr lang="en-US" dirty="0" err="1" smtClean="0"/>
              <a:t>argomentazione</a:t>
            </a:r>
            <a:r>
              <a:rPr lang="en-US" dirty="0" smtClean="0"/>
              <a:t> e </a:t>
            </a:r>
            <a:r>
              <a:rPr lang="en-US" dirty="0" err="1" smtClean="0"/>
              <a:t>dimostrazione</a:t>
            </a:r>
            <a:endParaRPr lang="en-US" dirty="0" smtClean="0"/>
          </a:p>
        </p:txBody>
      </p:sp>
    </p:spTree>
    <p:extLst>
      <p:ext uri="{BB962C8B-B14F-4D97-AF65-F5344CB8AC3E}">
        <p14:creationId xmlns:p14="http://schemas.microsoft.com/office/powerpoint/2010/main" val="429364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itolo 9"/>
          <p:cNvSpPr>
            <a:spLocks noGrp="1"/>
          </p:cNvSpPr>
          <p:nvPr>
            <p:ph type="title"/>
          </p:nvPr>
        </p:nvSpPr>
        <p:spPr/>
        <p:txBody>
          <a:bodyPr>
            <a:normAutofit fontScale="90000"/>
          </a:bodyPr>
          <a:lstStyle/>
          <a:p>
            <a:r>
              <a:rPr lang="en-GB" sz="4000" dirty="0" smtClean="0"/>
              <a:t>Proof schemes (</a:t>
            </a:r>
            <a:r>
              <a:rPr lang="en-GB" sz="4000" dirty="0" err="1" smtClean="0"/>
              <a:t>Harel</a:t>
            </a:r>
            <a:r>
              <a:rPr lang="en-GB" sz="4000" dirty="0" smtClean="0"/>
              <a:t> &amp; Sowder,1998)</a:t>
            </a:r>
            <a:endParaRPr lang="en-GB" sz="4000" dirty="0"/>
          </a:p>
        </p:txBody>
      </p:sp>
      <p:sp>
        <p:nvSpPr>
          <p:cNvPr id="11" name="Segnaposto contenuto 10"/>
          <p:cNvSpPr>
            <a:spLocks noGrp="1"/>
          </p:cNvSpPr>
          <p:nvPr>
            <p:ph idx="1"/>
          </p:nvPr>
        </p:nvSpPr>
        <p:spPr/>
        <p:txBody>
          <a:bodyPr>
            <a:normAutofit fontScale="85000" lnSpcReduction="20000"/>
          </a:bodyPr>
          <a:lstStyle/>
          <a:p>
            <a:pPr>
              <a:buNone/>
            </a:pPr>
            <a:r>
              <a:rPr lang="it-IT" dirty="0" smtClean="0"/>
              <a:t>Una caratterizzazione del termine  prova (</a:t>
            </a:r>
            <a:r>
              <a:rPr lang="it-IT" dirty="0" err="1" smtClean="0"/>
              <a:t>proof</a:t>
            </a:r>
            <a:r>
              <a:rPr lang="it-IT" dirty="0" smtClean="0"/>
              <a:t>) a partire dal provare </a:t>
            </a:r>
            <a:r>
              <a:rPr lang="it-IT" dirty="0" err="1" smtClean="0">
                <a:solidFill>
                  <a:srgbClr val="FF0000"/>
                </a:solidFill>
              </a:rPr>
              <a:t>proving</a:t>
            </a:r>
            <a:r>
              <a:rPr lang="it-IT" dirty="0" smtClean="0">
                <a:solidFill>
                  <a:srgbClr val="FF0000"/>
                </a:solidFill>
              </a:rPr>
              <a:t> </a:t>
            </a:r>
            <a:r>
              <a:rPr lang="it-IT" dirty="0" smtClean="0"/>
              <a:t>di cui  la prova è il prodotto </a:t>
            </a:r>
          </a:p>
          <a:p>
            <a:pPr>
              <a:buNone/>
            </a:pPr>
            <a:r>
              <a:rPr lang="it-IT" i="1" dirty="0" smtClean="0">
                <a:solidFill>
                  <a:schemeClr val="accent2"/>
                </a:solidFill>
              </a:rPr>
              <a:t>“</a:t>
            </a:r>
            <a:r>
              <a:rPr lang="it-IT" i="1" dirty="0" err="1" smtClean="0">
                <a:solidFill>
                  <a:schemeClr val="accent2"/>
                </a:solidFill>
              </a:rPr>
              <a:t>Proving</a:t>
            </a:r>
            <a:r>
              <a:rPr lang="it-IT" i="1" dirty="0" smtClean="0">
                <a:solidFill>
                  <a:schemeClr val="accent2"/>
                </a:solidFill>
              </a:rPr>
              <a:t> is the </a:t>
            </a:r>
            <a:r>
              <a:rPr lang="it-IT" i="1" dirty="0" err="1" smtClean="0">
                <a:solidFill>
                  <a:schemeClr val="accent2"/>
                </a:solidFill>
              </a:rPr>
              <a:t>process</a:t>
            </a:r>
            <a:r>
              <a:rPr lang="it-IT" i="1" dirty="0" smtClean="0">
                <a:solidFill>
                  <a:schemeClr val="accent2"/>
                </a:solidFill>
              </a:rPr>
              <a:t> </a:t>
            </a:r>
            <a:r>
              <a:rPr lang="it-IT" i="1" dirty="0" err="1" smtClean="0">
                <a:solidFill>
                  <a:schemeClr val="accent2"/>
                </a:solidFill>
              </a:rPr>
              <a:t>employed</a:t>
            </a:r>
            <a:r>
              <a:rPr lang="it-IT" i="1" dirty="0" smtClean="0">
                <a:solidFill>
                  <a:schemeClr val="accent2"/>
                </a:solidFill>
              </a:rPr>
              <a:t> by an </a:t>
            </a:r>
            <a:r>
              <a:rPr lang="it-IT" i="1" dirty="0" err="1" smtClean="0">
                <a:solidFill>
                  <a:schemeClr val="accent2"/>
                </a:solidFill>
              </a:rPr>
              <a:t>individual</a:t>
            </a:r>
            <a:r>
              <a:rPr lang="it-IT" i="1" dirty="0" smtClean="0">
                <a:solidFill>
                  <a:schemeClr val="accent2"/>
                </a:solidFill>
              </a:rPr>
              <a:t> […] to </a:t>
            </a:r>
            <a:r>
              <a:rPr lang="it-IT" i="1" dirty="0" err="1" smtClean="0">
                <a:solidFill>
                  <a:schemeClr val="accent2"/>
                </a:solidFill>
              </a:rPr>
              <a:t>remove</a:t>
            </a:r>
            <a:r>
              <a:rPr lang="it-IT" i="1" dirty="0" smtClean="0">
                <a:solidFill>
                  <a:schemeClr val="accent2"/>
                </a:solidFill>
              </a:rPr>
              <a:t> or create </a:t>
            </a:r>
            <a:r>
              <a:rPr lang="it-IT" i="1" dirty="0" err="1" smtClean="0">
                <a:solidFill>
                  <a:schemeClr val="accent2"/>
                </a:solidFill>
              </a:rPr>
              <a:t>doubts</a:t>
            </a:r>
            <a:r>
              <a:rPr lang="it-IT" i="1" dirty="0" smtClean="0">
                <a:solidFill>
                  <a:schemeClr val="accent2"/>
                </a:solidFill>
              </a:rPr>
              <a:t> </a:t>
            </a:r>
            <a:r>
              <a:rPr lang="it-IT" i="1" dirty="0" err="1" smtClean="0">
                <a:solidFill>
                  <a:schemeClr val="accent2"/>
                </a:solidFill>
              </a:rPr>
              <a:t>about</a:t>
            </a:r>
            <a:r>
              <a:rPr lang="it-IT" i="1" dirty="0" smtClean="0">
                <a:solidFill>
                  <a:schemeClr val="accent2"/>
                </a:solidFill>
              </a:rPr>
              <a:t> the </a:t>
            </a:r>
            <a:r>
              <a:rPr lang="it-IT" i="1" dirty="0" err="1" smtClean="0">
                <a:solidFill>
                  <a:schemeClr val="accent2"/>
                </a:solidFill>
              </a:rPr>
              <a:t>truth</a:t>
            </a:r>
            <a:r>
              <a:rPr lang="it-IT" i="1" dirty="0" smtClean="0">
                <a:solidFill>
                  <a:schemeClr val="accent2"/>
                </a:solidFill>
              </a:rPr>
              <a:t> of an </a:t>
            </a:r>
            <a:r>
              <a:rPr lang="it-IT" i="1" dirty="0" err="1" smtClean="0">
                <a:solidFill>
                  <a:schemeClr val="accent2"/>
                </a:solidFill>
              </a:rPr>
              <a:t>assertion</a:t>
            </a:r>
            <a:r>
              <a:rPr lang="it-IT" i="1" dirty="0" smtClean="0">
                <a:solidFill>
                  <a:schemeClr val="accent2"/>
                </a:solidFill>
              </a:rPr>
              <a:t>.”</a:t>
            </a:r>
            <a:endParaRPr lang="it-IT" dirty="0" smtClean="0">
              <a:solidFill>
                <a:schemeClr val="accent2"/>
              </a:solidFill>
            </a:endParaRPr>
          </a:p>
          <a:p>
            <a:pPr>
              <a:buNone/>
            </a:pPr>
            <a:r>
              <a:rPr lang="it-IT" dirty="0" smtClean="0">
                <a:solidFill>
                  <a:schemeClr val="accent2"/>
                </a:solidFill>
              </a:rPr>
              <a:t>Il processo include due sotto – processi: </a:t>
            </a:r>
            <a:r>
              <a:rPr lang="it-IT" i="1" dirty="0" err="1" smtClean="0">
                <a:solidFill>
                  <a:schemeClr val="accent2"/>
                </a:solidFill>
              </a:rPr>
              <a:t>ascertaining</a:t>
            </a:r>
            <a:r>
              <a:rPr lang="it-IT" i="1" dirty="0" smtClean="0">
                <a:solidFill>
                  <a:schemeClr val="accent2"/>
                </a:solidFill>
              </a:rPr>
              <a:t> (determinare la verità)</a:t>
            </a:r>
            <a:r>
              <a:rPr lang="it-IT" dirty="0" smtClean="0">
                <a:solidFill>
                  <a:schemeClr val="accent2"/>
                </a:solidFill>
              </a:rPr>
              <a:t>  e </a:t>
            </a:r>
            <a:r>
              <a:rPr lang="it-IT" i="1" dirty="0" err="1" smtClean="0">
                <a:solidFill>
                  <a:schemeClr val="accent2"/>
                </a:solidFill>
              </a:rPr>
              <a:t>persuading</a:t>
            </a:r>
            <a:r>
              <a:rPr lang="it-IT" i="1" dirty="0" smtClean="0">
                <a:solidFill>
                  <a:schemeClr val="accent2"/>
                </a:solidFill>
              </a:rPr>
              <a:t> (persuadere)</a:t>
            </a:r>
            <a:r>
              <a:rPr lang="it-IT" dirty="0" smtClean="0">
                <a:solidFill>
                  <a:schemeClr val="accent2"/>
                </a:solidFill>
              </a:rPr>
              <a:t>. </a:t>
            </a:r>
          </a:p>
          <a:p>
            <a:pPr>
              <a:buNone/>
            </a:pPr>
            <a:r>
              <a:rPr lang="it-IT" dirty="0" err="1" smtClean="0">
                <a:solidFill>
                  <a:srgbClr val="FF0000"/>
                </a:solidFill>
              </a:rPr>
              <a:t>Ascertaining</a:t>
            </a:r>
            <a:r>
              <a:rPr lang="it-IT" dirty="0" smtClean="0">
                <a:solidFill>
                  <a:srgbClr val="FF0000"/>
                </a:solidFill>
              </a:rPr>
              <a:t> </a:t>
            </a:r>
            <a:r>
              <a:rPr lang="it-IT" dirty="0" smtClean="0">
                <a:solidFill>
                  <a:schemeClr val="accent2"/>
                </a:solidFill>
              </a:rPr>
              <a:t>è il </a:t>
            </a:r>
            <a:r>
              <a:rPr lang="it-IT" dirty="0" err="1" smtClean="0">
                <a:solidFill>
                  <a:schemeClr val="accent2"/>
                </a:solidFill>
              </a:rPr>
              <a:t>process</a:t>
            </a:r>
            <a:r>
              <a:rPr lang="it-IT" dirty="0" smtClean="0">
                <a:solidFill>
                  <a:schemeClr val="accent2"/>
                </a:solidFill>
              </a:rPr>
              <a:t> che un individuo mette in atto per rimuovere I propri dubbi, mentre </a:t>
            </a:r>
            <a:r>
              <a:rPr lang="it-IT" dirty="0" err="1" smtClean="0">
                <a:solidFill>
                  <a:srgbClr val="FF0000"/>
                </a:solidFill>
              </a:rPr>
              <a:t>persuading</a:t>
            </a:r>
            <a:r>
              <a:rPr lang="it-IT" dirty="0" smtClean="0">
                <a:solidFill>
                  <a:schemeClr val="accent2"/>
                </a:solidFill>
              </a:rPr>
              <a:t> è il processo messo in atto per rimuovere I dubbio di altri.</a:t>
            </a:r>
            <a:endParaRPr lang="it-IT" dirty="0" smtClean="0">
              <a:solidFill>
                <a:srgbClr val="FF0000"/>
              </a:solidFill>
            </a:endParaRPr>
          </a:p>
          <a:p>
            <a:pPr>
              <a:buNone/>
            </a:pPr>
            <a:endParaRPr lang="it-IT" dirty="0" smtClean="0">
              <a:solidFill>
                <a:schemeClr val="accent2"/>
              </a:solidFill>
            </a:endParaRPr>
          </a:p>
        </p:txBody>
      </p:sp>
    </p:spTree>
    <p:extLst>
      <p:ext uri="{BB962C8B-B14F-4D97-AF65-F5344CB8AC3E}">
        <p14:creationId xmlns:p14="http://schemas.microsoft.com/office/powerpoint/2010/main" val="610326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07576"/>
            <a:ext cx="8591551" cy="1336956"/>
          </a:xfrm>
        </p:spPr>
        <p:txBody>
          <a:bodyPr>
            <a:normAutofit fontScale="90000"/>
          </a:bodyPr>
          <a:lstStyle/>
          <a:p>
            <a:r>
              <a:rPr lang="en-GB" dirty="0" err="1" smtClean="0"/>
              <a:t>Specificità</a:t>
            </a:r>
            <a:r>
              <a:rPr lang="en-GB" dirty="0" smtClean="0"/>
              <a:t> </a:t>
            </a:r>
            <a:r>
              <a:rPr lang="en-GB" dirty="0" err="1" smtClean="0"/>
              <a:t>della</a:t>
            </a:r>
            <a:r>
              <a:rPr lang="en-GB" dirty="0" smtClean="0"/>
              <a:t> </a:t>
            </a:r>
            <a:r>
              <a:rPr lang="en-GB" dirty="0" err="1" smtClean="0"/>
              <a:t>dimostrazione</a:t>
            </a:r>
            <a:endParaRPr lang="en-GB" dirty="0"/>
          </a:p>
        </p:txBody>
      </p:sp>
      <p:sp>
        <p:nvSpPr>
          <p:cNvPr id="3075" name="Rectangle 3"/>
          <p:cNvSpPr>
            <a:spLocks noGrp="1" noChangeArrowheads="1"/>
          </p:cNvSpPr>
          <p:nvPr>
            <p:ph idx="1"/>
          </p:nvPr>
        </p:nvSpPr>
        <p:spPr>
          <a:xfrm>
            <a:off x="566738" y="1895475"/>
            <a:ext cx="8001000" cy="2489200"/>
          </a:xfrm>
        </p:spPr>
        <p:txBody>
          <a:bodyPr/>
          <a:lstStyle/>
          <a:p>
            <a:pPr>
              <a:buFont typeface="Wingdings" charset="2"/>
              <a:buNone/>
            </a:pPr>
            <a:r>
              <a:rPr lang="fr-FR" dirty="0"/>
              <a:t>« … nous montrerons la </a:t>
            </a:r>
            <a:r>
              <a:rPr lang="fr-FR" dirty="0">
                <a:solidFill>
                  <a:schemeClr val="folHlink"/>
                </a:solidFill>
              </a:rPr>
              <a:t>distance cognitive</a:t>
            </a:r>
            <a:r>
              <a:rPr lang="fr-FR" dirty="0"/>
              <a:t> qui sépare l’argumentation de la démonstration malgré une proximité discursive parfois très grande. »</a:t>
            </a:r>
          </a:p>
          <a:p>
            <a:pPr algn="r">
              <a:buFont typeface="Wingdings" charset="2"/>
              <a:buNone/>
            </a:pPr>
            <a:r>
              <a:rPr lang="en-GB" sz="1900" dirty="0"/>
              <a:t>Duval, 1992-93</a:t>
            </a:r>
            <a:endParaRPr lang="en-GB" dirty="0"/>
          </a:p>
        </p:txBody>
      </p:sp>
    </p:spTree>
    <p:extLst>
      <p:ext uri="{BB962C8B-B14F-4D97-AF65-F5344CB8AC3E}">
        <p14:creationId xmlns:p14="http://schemas.microsoft.com/office/powerpoint/2010/main" val="1317033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500" fill="hold"/>
                                        <p:tgtEl>
                                          <p:spTgt spid="3075"/>
                                        </p:tgtEl>
                                        <p:attrNameLst>
                                          <p:attrName>ppt_x</p:attrName>
                                        </p:attrNameLst>
                                      </p:cBhvr>
                                      <p:tavLst>
                                        <p:tav tm="0">
                                          <p:val>
                                            <p:strVal val="#ppt_x"/>
                                          </p:val>
                                        </p:tav>
                                        <p:tav tm="100000">
                                          <p:val>
                                            <p:strVal val="#ppt_x"/>
                                          </p:val>
                                        </p:tav>
                                      </p:tavLst>
                                    </p:anim>
                                    <p:anim calcmode="lin" valueType="num">
                                      <p:cBhvr>
                                        <p:cTn id="13" dur="500" fill="hold"/>
                                        <p:tgtEl>
                                          <p:spTgt spid="3075"/>
                                        </p:tgtEl>
                                        <p:attrNameLst>
                                          <p:attrName>ppt_y</p:attrName>
                                        </p:attrNameLst>
                                      </p:cBhvr>
                                      <p:tavLst>
                                        <p:tav tm="0">
                                          <p:val>
                                            <p:strVal val="#ppt_y-#ppt_h/2"/>
                                          </p:val>
                                        </p:tav>
                                        <p:tav tm="100000">
                                          <p:val>
                                            <p:strVal val="#ppt_y"/>
                                          </p:val>
                                        </p:tav>
                                      </p:tavLst>
                                    </p:anim>
                                    <p:anim calcmode="lin" valueType="num">
                                      <p:cBhvr>
                                        <p:cTn id="14" dur="500" fill="hold"/>
                                        <p:tgtEl>
                                          <p:spTgt spid="3075"/>
                                        </p:tgtEl>
                                        <p:attrNameLst>
                                          <p:attrName>ppt_w</p:attrName>
                                        </p:attrNameLst>
                                      </p:cBhvr>
                                      <p:tavLst>
                                        <p:tav tm="0">
                                          <p:val>
                                            <p:strVal val="#ppt_w"/>
                                          </p:val>
                                        </p:tav>
                                        <p:tav tm="100000">
                                          <p:val>
                                            <p:strVal val="#ppt_w"/>
                                          </p:val>
                                        </p:tav>
                                      </p:tavLst>
                                    </p:anim>
                                    <p:anim calcmode="lin" valueType="num">
                                      <p:cBhvr>
                                        <p:cTn id="15" dur="500" fill="hold"/>
                                        <p:tgtEl>
                                          <p:spTgt spid="3075"/>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307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4106" y="40341"/>
            <a:ext cx="8138843" cy="1411941"/>
          </a:xfrm>
        </p:spPr>
        <p:txBody>
          <a:bodyPr>
            <a:normAutofit fontScale="90000"/>
          </a:bodyPr>
          <a:lstStyle/>
          <a:p>
            <a:r>
              <a:rPr lang="en-GB" dirty="0" err="1" smtClean="0"/>
              <a:t>Argomentazione</a:t>
            </a:r>
            <a:r>
              <a:rPr lang="en-GB" dirty="0" smtClean="0"/>
              <a:t> </a:t>
            </a:r>
            <a:r>
              <a:rPr lang="en-GB" dirty="0"/>
              <a:t>/</a:t>
            </a:r>
            <a:r>
              <a:rPr lang="en-GB" dirty="0" smtClean="0"/>
              <a:t> </a:t>
            </a:r>
            <a:r>
              <a:rPr lang="en-GB" dirty="0" err="1" smtClean="0"/>
              <a:t>Dimostrazione</a:t>
            </a:r>
            <a:r>
              <a:rPr lang="en-GB" dirty="0" smtClean="0"/>
              <a:t> (Math Proof)</a:t>
            </a:r>
            <a:endParaRPr lang="en-GB" dirty="0"/>
          </a:p>
        </p:txBody>
      </p:sp>
      <p:sp>
        <p:nvSpPr>
          <p:cNvPr id="3075" name="Rectangle 3"/>
          <p:cNvSpPr>
            <a:spLocks noGrp="1" noChangeArrowheads="1"/>
          </p:cNvSpPr>
          <p:nvPr>
            <p:ph idx="1"/>
          </p:nvPr>
        </p:nvSpPr>
        <p:spPr>
          <a:xfrm>
            <a:off x="566738" y="1895475"/>
            <a:ext cx="8001000" cy="2489200"/>
          </a:xfrm>
        </p:spPr>
        <p:txBody>
          <a:bodyPr/>
          <a:lstStyle/>
          <a:p>
            <a:pPr>
              <a:buFont typeface="Wingdings" charset="2"/>
              <a:buNone/>
            </a:pPr>
            <a:r>
              <a:rPr lang="fr-FR" dirty="0"/>
              <a:t>« … nous montrerons la </a:t>
            </a:r>
            <a:r>
              <a:rPr lang="fr-FR" dirty="0">
                <a:solidFill>
                  <a:schemeClr val="folHlink"/>
                </a:solidFill>
              </a:rPr>
              <a:t>distance cognitive</a:t>
            </a:r>
            <a:r>
              <a:rPr lang="fr-FR" dirty="0"/>
              <a:t> qui sépare l’argumentation de la démonstration malgré une proximité discursive parfois très grande. »</a:t>
            </a:r>
          </a:p>
          <a:p>
            <a:pPr algn="r">
              <a:buFont typeface="Wingdings" charset="2"/>
              <a:buNone/>
            </a:pPr>
            <a:r>
              <a:rPr lang="en-GB" sz="1900" dirty="0"/>
              <a:t>Duval, 1992-93</a:t>
            </a:r>
            <a:endParaRPr lang="en-GB" dirty="0"/>
          </a:p>
        </p:txBody>
      </p:sp>
      <p:sp>
        <p:nvSpPr>
          <p:cNvPr id="3076" name="AutoShape 4"/>
          <p:cNvSpPr>
            <a:spLocks noChangeArrowheads="1"/>
          </p:cNvSpPr>
          <p:nvPr/>
        </p:nvSpPr>
        <p:spPr bwMode="auto">
          <a:xfrm>
            <a:off x="566738" y="2095606"/>
            <a:ext cx="3276600" cy="2895600"/>
          </a:xfrm>
          <a:prstGeom prst="cloudCallout">
            <a:avLst>
              <a:gd name="adj1" fmla="val -41278"/>
              <a:gd name="adj2" fmla="val -11569"/>
            </a:avLst>
          </a:prstGeom>
          <a:solidFill>
            <a:srgbClr val="FFCCFF"/>
          </a:solidFill>
          <a:ln w="9525">
            <a:solidFill>
              <a:schemeClr val="tx1"/>
            </a:solidFill>
            <a:round/>
            <a:headEnd/>
            <a:tailEnd/>
          </a:ln>
          <a:effectLst/>
        </p:spPr>
        <p:txBody>
          <a:bodyPr wrap="none" anchor="ctr">
            <a:prstTxWarp prst="textNoShape">
              <a:avLst/>
            </a:prstTxWarp>
          </a:bodyPr>
          <a:lstStyle/>
          <a:p>
            <a:pPr algn="ctr"/>
            <a:endParaRPr lang="en-US">
              <a:latin typeface="Times" charset="0"/>
            </a:endParaRPr>
          </a:p>
        </p:txBody>
      </p:sp>
      <p:sp>
        <p:nvSpPr>
          <p:cNvPr id="3077" name="Text Box 5"/>
          <p:cNvSpPr txBox="1">
            <a:spLocks noChangeArrowheads="1"/>
          </p:cNvSpPr>
          <p:nvPr/>
        </p:nvSpPr>
        <p:spPr bwMode="auto">
          <a:xfrm rot="-779577">
            <a:off x="768372" y="3248455"/>
            <a:ext cx="3074988" cy="523220"/>
          </a:xfrm>
          <a:prstGeom prst="rect">
            <a:avLst/>
          </a:prstGeom>
          <a:solidFill>
            <a:srgbClr val="FFCCFF"/>
          </a:solidFill>
          <a:ln w="9525">
            <a:noFill/>
            <a:miter lim="800000"/>
            <a:headEnd/>
            <a:tailEnd/>
          </a:ln>
          <a:effectLst/>
        </p:spPr>
        <p:txBody>
          <a:bodyPr>
            <a:prstTxWarp prst="textNoShape">
              <a:avLst/>
            </a:prstTxWarp>
            <a:spAutoFit/>
          </a:bodyPr>
          <a:lstStyle/>
          <a:p>
            <a:r>
              <a:rPr lang="en-US" dirty="0" smtClean="0">
                <a:solidFill>
                  <a:schemeClr val="accent2"/>
                </a:solidFill>
                <a:latin typeface="New York" charset="0"/>
              </a:rPr>
              <a:t>”</a:t>
            </a:r>
            <a:r>
              <a:rPr lang="en-US" sz="2800" dirty="0" err="1" smtClean="0">
                <a:solidFill>
                  <a:schemeClr val="accent2"/>
                </a:solidFill>
                <a:latin typeface="New York" charset="0"/>
              </a:rPr>
              <a:t>argomentazione</a:t>
            </a:r>
            <a:r>
              <a:rPr lang="en-US" dirty="0" smtClean="0">
                <a:solidFill>
                  <a:schemeClr val="accent2"/>
                </a:solidFill>
                <a:latin typeface="New York" charset="0"/>
              </a:rPr>
              <a:t>”</a:t>
            </a:r>
            <a:endParaRPr lang="en-US" sz="1800" dirty="0">
              <a:latin typeface="New York" charset="0"/>
            </a:endParaRPr>
          </a:p>
        </p:txBody>
      </p:sp>
      <p:sp>
        <p:nvSpPr>
          <p:cNvPr id="3078" name="Oval 6"/>
          <p:cNvSpPr>
            <a:spLocks noChangeArrowheads="1"/>
          </p:cNvSpPr>
          <p:nvPr/>
        </p:nvSpPr>
        <p:spPr bwMode="auto">
          <a:xfrm>
            <a:off x="5181600" y="4114800"/>
            <a:ext cx="3429000" cy="1905000"/>
          </a:xfrm>
          <a:prstGeom prst="ellipse">
            <a:avLst/>
          </a:prstGeom>
          <a:solidFill>
            <a:srgbClr val="C0C0C0"/>
          </a:solidFill>
          <a:ln w="9525">
            <a:solidFill>
              <a:schemeClr val="tx1"/>
            </a:solidFill>
            <a:round/>
            <a:headEnd/>
            <a:tailEnd/>
          </a:ln>
          <a:effectLst/>
        </p:spPr>
        <p:txBody>
          <a:bodyPr wrap="none" anchor="ctr">
            <a:prstTxWarp prst="textNoShape">
              <a:avLst/>
            </a:prstTxWarp>
          </a:bodyPr>
          <a:lstStyle/>
          <a:p>
            <a:pPr algn="ctr"/>
            <a:endParaRPr lang="en-US" dirty="0">
              <a:latin typeface="New York" charset="0"/>
            </a:endParaRPr>
          </a:p>
          <a:p>
            <a:pPr algn="ctr"/>
            <a:r>
              <a:rPr lang="en-US" sz="2400" dirty="0" err="1" smtClean="0">
                <a:solidFill>
                  <a:schemeClr val="accent2"/>
                </a:solidFill>
                <a:latin typeface="New York" charset="0"/>
              </a:rPr>
              <a:t>Dimostrazione</a:t>
            </a:r>
            <a:endParaRPr lang="en-US" sz="2400" dirty="0" smtClean="0">
              <a:solidFill>
                <a:schemeClr val="accent2"/>
              </a:solidFill>
              <a:latin typeface="New York" charset="0"/>
            </a:endParaRPr>
          </a:p>
          <a:p>
            <a:pPr algn="ctr"/>
            <a:r>
              <a:rPr lang="en-US" sz="2400" dirty="0" smtClean="0">
                <a:solidFill>
                  <a:schemeClr val="accent2"/>
                </a:solidFill>
                <a:latin typeface="New York" charset="0"/>
              </a:rPr>
              <a:t>“mathematical proof”</a:t>
            </a:r>
            <a:endParaRPr lang="en-US" sz="2400" dirty="0">
              <a:solidFill>
                <a:schemeClr val="accent2"/>
              </a:solidFill>
              <a:latin typeface="New York" charset="0"/>
            </a:endParaRPr>
          </a:p>
          <a:p>
            <a:pPr algn="ctr"/>
            <a:endParaRPr lang="en-US" sz="2400" dirty="0">
              <a:latin typeface="Times" charset="0"/>
            </a:endParaRPr>
          </a:p>
        </p:txBody>
      </p:sp>
      <p:sp>
        <p:nvSpPr>
          <p:cNvPr id="3079" name="WordArt 7"/>
          <p:cNvSpPr>
            <a:spLocks noChangeArrowheads="1" noChangeShapeType="1" noTextEdit="1"/>
          </p:cNvSpPr>
          <p:nvPr/>
        </p:nvSpPr>
        <p:spPr bwMode="auto">
          <a:xfrm rot="-744242">
            <a:off x="3907001" y="3661620"/>
            <a:ext cx="1473200" cy="571500"/>
          </a:xfrm>
          <a:prstGeom prst="rect">
            <a:avLst/>
          </a:prstGeom>
        </p:spPr>
        <p:txBody>
          <a:bodyPr wrap="none" fromWordArt="1">
            <a:prstTxWarp prst="textPlain">
              <a:avLst>
                <a:gd name="adj" fmla="val 50000"/>
              </a:avLst>
            </a:prstTxWarp>
          </a:bodyPr>
          <a:lstStyle/>
          <a:p>
            <a:pPr algn="ctr"/>
            <a:r>
              <a:rPr lang="it-IT" sz="3200" kern="10" dirty="0">
                <a:ln w="12700">
                  <a:solidFill>
                    <a:srgbClr val="3333CC"/>
                  </a:solidFill>
                  <a:round/>
                  <a:headEnd/>
                  <a:tailEnd/>
                </a:ln>
                <a:solidFill>
                  <a:srgbClr val="B2B2B2">
                    <a:alpha val="50000"/>
                  </a:srgbClr>
                </a:solidFill>
                <a:effectLst>
                  <a:outerShdw blurRad="63500" dist="46662" dir="2115817" algn="ctr" rotWithShape="0">
                    <a:srgbClr val="9999FF">
                      <a:alpha val="74998"/>
                    </a:srgbClr>
                  </a:outerShdw>
                </a:effectLst>
                <a:latin typeface="Arial Black"/>
                <a:ea typeface="Arial Black"/>
                <a:cs typeface="Arial Black"/>
              </a:rPr>
              <a:t>versus</a:t>
            </a:r>
          </a:p>
        </p:txBody>
      </p:sp>
    </p:spTree>
    <p:extLst>
      <p:ext uri="{BB962C8B-B14F-4D97-AF65-F5344CB8AC3E}">
        <p14:creationId xmlns:p14="http://schemas.microsoft.com/office/powerpoint/2010/main" val="654483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ox(out)">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box(out)">
                                      <p:cBhvr>
                                        <p:cTn id="12" dur="5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3079"/>
                                        </p:tgtEl>
                                        <p:attrNameLst>
                                          <p:attrName>style.visibility</p:attrName>
                                        </p:attrNameLst>
                                      </p:cBhvr>
                                      <p:to>
                                        <p:strVal val="visible"/>
                                      </p:to>
                                    </p:set>
                                    <p:anim calcmode="lin" valueType="num">
                                      <p:cBhvr>
                                        <p:cTn id="17" dur="500" fill="hold"/>
                                        <p:tgtEl>
                                          <p:spTgt spid="3079"/>
                                        </p:tgtEl>
                                        <p:attrNameLst>
                                          <p:attrName>ppt_w</p:attrName>
                                        </p:attrNameLst>
                                      </p:cBhvr>
                                      <p:tavLst>
                                        <p:tav tm="0">
                                          <p:val>
                                            <p:fltVal val="0"/>
                                          </p:val>
                                        </p:tav>
                                        <p:tav tm="100000">
                                          <p:val>
                                            <p:strVal val="#ppt_w"/>
                                          </p:val>
                                        </p:tav>
                                      </p:tavLst>
                                    </p:anim>
                                    <p:anim calcmode="lin" valueType="num">
                                      <p:cBhvr>
                                        <p:cTn id="18" dur="500" fill="hold"/>
                                        <p:tgtEl>
                                          <p:spTgt spid="3079"/>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box(out)">
                                      <p:cBhvr>
                                        <p:cTn id="23"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autoUpdateAnimBg="0"/>
      <p:bldP spid="3077" grpId="0" animBg="1" autoUpdateAnimBg="0"/>
      <p:bldP spid="3078" grpId="0" animBg="1" autoUpdateAnimBg="0"/>
      <p:bldP spid="30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07576"/>
            <a:ext cx="8591551" cy="1336956"/>
          </a:xfrm>
        </p:spPr>
        <p:txBody>
          <a:bodyPr/>
          <a:lstStyle/>
          <a:p>
            <a:r>
              <a:rPr lang="en-GB" dirty="0" err="1" smtClean="0"/>
              <a:t>Argomentare</a:t>
            </a:r>
            <a:r>
              <a:rPr lang="en-GB" dirty="0" smtClean="0"/>
              <a:t> e </a:t>
            </a:r>
            <a:r>
              <a:rPr lang="en-GB" dirty="0" err="1" smtClean="0"/>
              <a:t>dimostrare</a:t>
            </a:r>
            <a:endParaRPr lang="en-GB" dirty="0"/>
          </a:p>
        </p:txBody>
      </p:sp>
      <p:sp>
        <p:nvSpPr>
          <p:cNvPr id="10" name="Segnaposto contenuto 9"/>
          <p:cNvSpPr>
            <a:spLocks noGrp="1"/>
          </p:cNvSpPr>
          <p:nvPr>
            <p:ph idx="1"/>
          </p:nvPr>
        </p:nvSpPr>
        <p:spPr/>
        <p:txBody>
          <a:bodyPr>
            <a:normAutofit fontScale="92500"/>
          </a:bodyPr>
          <a:lstStyle/>
          <a:p>
            <a:r>
              <a:rPr lang="it-IT" dirty="0" smtClean="0">
                <a:solidFill>
                  <a:schemeClr val="accent1"/>
                </a:solidFill>
              </a:rPr>
              <a:t>Qual è il ruolo della dimostrazione rispetto alla comprensione?</a:t>
            </a:r>
          </a:p>
          <a:p>
            <a:r>
              <a:rPr lang="it-IT" dirty="0" smtClean="0">
                <a:solidFill>
                  <a:schemeClr val="accent1"/>
                </a:solidFill>
              </a:rPr>
              <a:t>Se assumiamo una prospettiva teorica, cosa ne è della funzione esplicativa della dimostrazione ?</a:t>
            </a:r>
          </a:p>
          <a:p>
            <a:r>
              <a:rPr lang="it-IT" dirty="0" smtClean="0">
                <a:solidFill>
                  <a:schemeClr val="accent1"/>
                </a:solidFill>
              </a:rPr>
              <a:t>Lo status teorico di un enunciato è indipendente dal significato e dal valore epistemico che  gli </a:t>
            </a:r>
            <a:r>
              <a:rPr lang="it-IT" dirty="0">
                <a:solidFill>
                  <a:schemeClr val="accent1"/>
                </a:solidFill>
              </a:rPr>
              <a:t> </a:t>
            </a:r>
            <a:r>
              <a:rPr lang="it-IT" dirty="0" smtClean="0">
                <a:solidFill>
                  <a:schemeClr val="accent1"/>
                </a:solidFill>
              </a:rPr>
              <a:t>si attribuisce,  ma sembra impossibile pensare ad una pratica dei Teoremi senza fare riferimento ai significati .</a:t>
            </a:r>
          </a:p>
        </p:txBody>
      </p:sp>
    </p:spTree>
    <p:extLst>
      <p:ext uri="{BB962C8B-B14F-4D97-AF65-F5344CB8AC3E}">
        <p14:creationId xmlns:p14="http://schemas.microsoft.com/office/powerpoint/2010/main" val="2690969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problema didattico</a:t>
            </a:r>
            <a:endParaRPr lang="it-IT" dirty="0"/>
          </a:p>
        </p:txBody>
      </p:sp>
      <p:sp>
        <p:nvSpPr>
          <p:cNvPr id="3" name="Segnaposto contenuto 2"/>
          <p:cNvSpPr>
            <a:spLocks noGrp="1"/>
          </p:cNvSpPr>
          <p:nvPr>
            <p:ph idx="1"/>
          </p:nvPr>
        </p:nvSpPr>
        <p:spPr/>
        <p:txBody>
          <a:bodyPr>
            <a:normAutofit/>
          </a:bodyPr>
          <a:lstStyle/>
          <a:p>
            <a:pPr>
              <a:buNone/>
            </a:pPr>
            <a:r>
              <a:rPr lang="it-IT" dirty="0" smtClean="0">
                <a:solidFill>
                  <a:srgbClr val="244A58"/>
                </a:solidFill>
              </a:rPr>
              <a:t>Il problema didattico della dimostrazione: </a:t>
            </a:r>
          </a:p>
          <a:p>
            <a:pPr marL="0" indent="0">
              <a:buNone/>
            </a:pPr>
            <a:r>
              <a:rPr lang="it-IT" dirty="0" smtClean="0">
                <a:solidFill>
                  <a:srgbClr val="244A58"/>
                </a:solidFill>
              </a:rPr>
              <a:t>Risolvere il conflitto potenziale tra le due funzioni base della dimostrazione - validare e spiegare – sviluppando la relazione complessa che esiste tra argomentazione e dimostrazione, prendendo in considerazione le differenze senza dimenticare, ma piuttosto sfruttando, i  loro legami profondi.</a:t>
            </a:r>
          </a:p>
        </p:txBody>
      </p:sp>
    </p:spTree>
    <p:extLst>
      <p:ext uri="{BB962C8B-B14F-4D97-AF65-F5344CB8AC3E}">
        <p14:creationId xmlns:p14="http://schemas.microsoft.com/office/powerpoint/2010/main" val="3792144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Due </a:t>
            </a:r>
            <a:r>
              <a:rPr lang="en-US" dirty="0" err="1" smtClean="0"/>
              <a:t>costrutti</a:t>
            </a:r>
            <a:endParaRPr lang="en-US" dirty="0"/>
          </a:p>
        </p:txBody>
      </p:sp>
      <p:sp>
        <p:nvSpPr>
          <p:cNvPr id="3" name="Segnaposto contenuto 2"/>
          <p:cNvSpPr>
            <a:spLocks noGrp="1"/>
          </p:cNvSpPr>
          <p:nvPr>
            <p:ph idx="1"/>
          </p:nvPr>
        </p:nvSpPr>
        <p:spPr/>
        <p:txBody>
          <a:bodyPr>
            <a:normAutofit/>
          </a:bodyPr>
          <a:lstStyle/>
          <a:p>
            <a:r>
              <a:rPr lang="it-IT" dirty="0" smtClean="0"/>
              <a:t>La nozione di Teorema </a:t>
            </a:r>
          </a:p>
          <a:p>
            <a:pPr lvl="1"/>
            <a:r>
              <a:rPr lang="it-IT" dirty="0" smtClean="0"/>
              <a:t>Il senso di una dimostrazione matematica emerge in relazione con con quello di  enunciato e soprattutto con quello di Teoria . </a:t>
            </a:r>
          </a:p>
          <a:p>
            <a:r>
              <a:rPr lang="it-IT" dirty="0" smtClean="0"/>
              <a:t>La nozione di Unità Cognitiva</a:t>
            </a:r>
          </a:p>
          <a:p>
            <a:pPr lvl="1"/>
            <a:r>
              <a:rPr lang="it-IT" dirty="0" smtClean="0"/>
              <a:t>Descrive la relazione tra una argomentazione che </a:t>
            </a:r>
            <a:r>
              <a:rPr lang="it-IT" dirty="0" err="1" smtClean="0"/>
              <a:t>suporta</a:t>
            </a:r>
            <a:r>
              <a:rPr lang="it-IT" dirty="0" smtClean="0"/>
              <a:t> la produzione di una congettura e la dimostrazione che valida tale congettura. (misura la distanza) </a:t>
            </a:r>
            <a:endParaRPr lang="it-IT" dirty="0"/>
          </a:p>
        </p:txBody>
      </p:sp>
    </p:spTree>
    <p:extLst>
      <p:ext uri="{BB962C8B-B14F-4D97-AF65-F5344CB8AC3E}">
        <p14:creationId xmlns:p14="http://schemas.microsoft.com/office/powerpoint/2010/main" val="1459930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Teorema</a:t>
            </a:r>
            <a:endParaRPr lang="en-US" dirty="0"/>
          </a:p>
        </p:txBody>
      </p:sp>
      <p:sp>
        <p:nvSpPr>
          <p:cNvPr id="3" name="Segnaposto contenuto 2"/>
          <p:cNvSpPr>
            <a:spLocks noGrp="1"/>
          </p:cNvSpPr>
          <p:nvPr>
            <p:ph idx="1"/>
          </p:nvPr>
        </p:nvSpPr>
        <p:spPr/>
        <p:txBody>
          <a:bodyPr>
            <a:normAutofit fontScale="77500" lnSpcReduction="20000"/>
          </a:bodyPr>
          <a:lstStyle/>
          <a:p>
            <a:pPr>
              <a:buNone/>
            </a:pPr>
            <a:r>
              <a:rPr lang="en-GB" dirty="0" smtClean="0"/>
              <a:t>“The existence of a reference theory as a system of shared principles and deduction rules is needed if we are to speak of proof in a mathematical sense. Principles and deduction rules are so intimately interrelated so that </a:t>
            </a:r>
            <a:r>
              <a:rPr lang="en-GB" dirty="0" smtClean="0">
                <a:solidFill>
                  <a:srgbClr val="FF0000"/>
                </a:solidFill>
              </a:rPr>
              <a:t>what characterises a Mathematical Theorem is the </a:t>
            </a:r>
            <a:r>
              <a:rPr lang="en-GB" u="sng" dirty="0" smtClean="0">
                <a:solidFill>
                  <a:srgbClr val="FF0000"/>
                </a:solidFill>
              </a:rPr>
              <a:t>system of statement, proof and theory.</a:t>
            </a:r>
            <a:r>
              <a:rPr lang="en-GB" dirty="0" smtClean="0">
                <a:solidFill>
                  <a:srgbClr val="FF0000"/>
                </a:solidFill>
              </a:rPr>
              <a:t> “</a:t>
            </a:r>
          </a:p>
          <a:p>
            <a:pPr algn="r">
              <a:buNone/>
            </a:pPr>
            <a:r>
              <a:rPr lang="en-GB" dirty="0" smtClean="0">
                <a:solidFill>
                  <a:schemeClr val="accent2"/>
                </a:solidFill>
              </a:rPr>
              <a:t>(</a:t>
            </a:r>
            <a:r>
              <a:rPr lang="en-GB" dirty="0" err="1" smtClean="0">
                <a:solidFill>
                  <a:schemeClr val="accent2"/>
                </a:solidFill>
              </a:rPr>
              <a:t>Mariotti</a:t>
            </a:r>
            <a:r>
              <a:rPr lang="en-GB" dirty="0" smtClean="0">
                <a:solidFill>
                  <a:schemeClr val="accent2"/>
                </a:solidFill>
              </a:rPr>
              <a:t> et al. 1997)</a:t>
            </a:r>
          </a:p>
          <a:p>
            <a:r>
              <a:rPr lang="it-IT" dirty="0" smtClean="0"/>
              <a:t>Ciò a cui ci riferiamo come Teora, ha in realtà due componenti …</a:t>
            </a:r>
          </a:p>
          <a:p>
            <a:pPr marL="0" indent="0">
              <a:buNone/>
            </a:pPr>
            <a:r>
              <a:rPr lang="it-IT" dirty="0" smtClean="0"/>
              <a:t>Assiomi, definizioni e teoremi già dimostrati + le regole di derivazione condivise </a:t>
            </a:r>
          </a:p>
        </p:txBody>
      </p:sp>
    </p:spTree>
    <p:extLst>
      <p:ext uri="{BB962C8B-B14F-4D97-AF65-F5344CB8AC3E}">
        <p14:creationId xmlns:p14="http://schemas.microsoft.com/office/powerpoint/2010/main" val="3432720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t>Teorema</a:t>
            </a:r>
            <a:endParaRPr lang="en-US" dirty="0"/>
          </a:p>
        </p:txBody>
      </p:sp>
      <p:sp>
        <p:nvSpPr>
          <p:cNvPr id="3" name="Segnaposto contenuto 2"/>
          <p:cNvSpPr>
            <a:spLocks noGrp="1"/>
          </p:cNvSpPr>
          <p:nvPr>
            <p:ph idx="1"/>
          </p:nvPr>
        </p:nvSpPr>
        <p:spPr/>
        <p:txBody>
          <a:bodyPr>
            <a:normAutofit fontScale="77500" lnSpcReduction="20000"/>
          </a:bodyPr>
          <a:lstStyle/>
          <a:p>
            <a:pPr>
              <a:buNone/>
            </a:pPr>
            <a:r>
              <a:rPr lang="en-GB" dirty="0" smtClean="0"/>
              <a:t>“The existence of a reference theory as a system of shared principles and deduction rules is needed if we are to speak of proof in a mathematical sense. Principles and deduction rules are so intimately interrelated so that </a:t>
            </a:r>
            <a:r>
              <a:rPr lang="en-GB" dirty="0" smtClean="0">
                <a:solidFill>
                  <a:srgbClr val="FF0000"/>
                </a:solidFill>
              </a:rPr>
              <a:t>what characterises a Mathematical Theorem is the </a:t>
            </a:r>
            <a:r>
              <a:rPr lang="en-GB" u="sng" dirty="0" smtClean="0">
                <a:solidFill>
                  <a:srgbClr val="FF0000"/>
                </a:solidFill>
              </a:rPr>
              <a:t>system of statement, proof and theory.</a:t>
            </a:r>
            <a:r>
              <a:rPr lang="en-GB" dirty="0" smtClean="0">
                <a:solidFill>
                  <a:srgbClr val="FF0000"/>
                </a:solidFill>
              </a:rPr>
              <a:t> “</a:t>
            </a:r>
          </a:p>
          <a:p>
            <a:pPr algn="r">
              <a:buNone/>
            </a:pPr>
            <a:r>
              <a:rPr lang="en-GB" dirty="0" smtClean="0">
                <a:solidFill>
                  <a:schemeClr val="accent2"/>
                </a:solidFill>
              </a:rPr>
              <a:t>(</a:t>
            </a:r>
            <a:r>
              <a:rPr lang="en-GB" dirty="0" err="1" smtClean="0">
                <a:solidFill>
                  <a:schemeClr val="accent2"/>
                </a:solidFill>
              </a:rPr>
              <a:t>Mariotti</a:t>
            </a:r>
            <a:r>
              <a:rPr lang="en-GB" dirty="0" smtClean="0">
                <a:solidFill>
                  <a:schemeClr val="accent2"/>
                </a:solidFill>
              </a:rPr>
              <a:t> et al. 1997)</a:t>
            </a:r>
          </a:p>
          <a:p>
            <a:r>
              <a:rPr lang="it-IT" dirty="0" smtClean="0"/>
              <a:t>Ciò a cui ci riferiamo come Teora, ha in realtà due componenti …</a:t>
            </a:r>
          </a:p>
          <a:p>
            <a:pPr marL="0" indent="0">
              <a:buNone/>
            </a:pPr>
            <a:r>
              <a:rPr lang="it-IT" dirty="0" smtClean="0"/>
              <a:t>Assiomi, definizioni e teoremi già dimostrati + le regole di derivazione condivise </a:t>
            </a:r>
          </a:p>
        </p:txBody>
      </p:sp>
      <p:sp>
        <p:nvSpPr>
          <p:cNvPr id="4" name="Stella a 12 punte 3"/>
          <p:cNvSpPr/>
          <p:nvPr/>
        </p:nvSpPr>
        <p:spPr>
          <a:xfrm>
            <a:off x="998460" y="3924359"/>
            <a:ext cx="2664951" cy="1612051"/>
          </a:xfrm>
          <a:prstGeom prst="star12">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0" smtClean="0">
                <a:solidFill>
                  <a:srgbClr val="244A58"/>
                </a:solidFill>
              </a:rPr>
              <a:t>Teoria</a:t>
            </a:r>
            <a:endParaRPr lang="en-US" sz="2200" dirty="0">
              <a:solidFill>
                <a:srgbClr val="244A58"/>
              </a:solidFill>
            </a:endParaRPr>
          </a:p>
        </p:txBody>
      </p:sp>
      <p:sp>
        <p:nvSpPr>
          <p:cNvPr id="5" name="Esplosione 1 4"/>
          <p:cNvSpPr/>
          <p:nvPr/>
        </p:nvSpPr>
        <p:spPr>
          <a:xfrm>
            <a:off x="5131820" y="4023790"/>
            <a:ext cx="3231129" cy="1810912"/>
          </a:xfrm>
          <a:prstGeom prst="irregularSeal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200" dirty="0" smtClean="0">
                <a:solidFill>
                  <a:srgbClr val="244A58"/>
                </a:solidFill>
              </a:rPr>
              <a:t>Meta </a:t>
            </a:r>
            <a:r>
              <a:rPr lang="en-US" sz="2200" dirty="0" err="1" smtClean="0">
                <a:solidFill>
                  <a:srgbClr val="244A58"/>
                </a:solidFill>
              </a:rPr>
              <a:t>teoria</a:t>
            </a:r>
            <a:endParaRPr lang="en-US" sz="2200" dirty="0">
              <a:solidFill>
                <a:srgbClr val="244A58"/>
              </a:solidFill>
            </a:endParaRPr>
          </a:p>
        </p:txBody>
      </p:sp>
    </p:spTree>
    <p:extLst>
      <p:ext uri="{BB962C8B-B14F-4D97-AF65-F5344CB8AC3E}">
        <p14:creationId xmlns:p14="http://schemas.microsoft.com/office/powerpoint/2010/main" val="66852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it-IT">
                <a:latin typeface="Franklin Gothic Book" charset="0"/>
                <a:ea typeface="ＭＳ Ｐゴシック" charset="0"/>
                <a:cs typeface="ＭＳ Ｐゴシック" charset="0"/>
              </a:rPr>
              <a:t>Un esempio dai piccoli …</a:t>
            </a:r>
          </a:p>
        </p:txBody>
      </p:sp>
      <p:sp>
        <p:nvSpPr>
          <p:cNvPr id="30722" name="Segnaposto testo 5"/>
          <p:cNvSpPr>
            <a:spLocks noGrp="1"/>
          </p:cNvSpPr>
          <p:nvPr>
            <p:ph type="body" idx="1"/>
          </p:nvPr>
        </p:nvSpPr>
        <p:spPr/>
        <p:txBody>
          <a:bodyPr>
            <a:normAutofit/>
          </a:bodyPr>
          <a:lstStyle/>
          <a:p>
            <a:r>
              <a:rPr lang="it-IT">
                <a:solidFill>
                  <a:srgbClr val="898989"/>
                </a:solidFill>
                <a:latin typeface="Perpetua" charset="0"/>
                <a:ea typeface="ＭＳ Ｐゴシック" charset="0"/>
                <a:cs typeface="ＭＳ Ｐゴシック" charset="0"/>
              </a:rPr>
              <a:t>Scuola d’infanzia, sezione “grandi”: conversazione registrata</a:t>
            </a:r>
          </a:p>
        </p:txBody>
      </p:sp>
    </p:spTree>
    <p:extLst>
      <p:ext uri="{BB962C8B-B14F-4D97-AF65-F5344CB8AC3E}">
        <p14:creationId xmlns:p14="http://schemas.microsoft.com/office/powerpoint/2010/main" val="4840629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Il </a:t>
            </a:r>
            <a:r>
              <a:rPr lang="en-US" dirty="0" err="1" smtClean="0"/>
              <a:t>livello</a:t>
            </a:r>
            <a:r>
              <a:rPr lang="en-US" dirty="0" smtClean="0"/>
              <a:t> meta-</a:t>
            </a:r>
            <a:r>
              <a:rPr lang="en-US" dirty="0" err="1" smtClean="0"/>
              <a:t>teorico</a:t>
            </a:r>
            <a:endParaRPr lang="en-US" dirty="0"/>
          </a:p>
        </p:txBody>
      </p:sp>
      <p:sp>
        <p:nvSpPr>
          <p:cNvPr id="3" name="Segnaposto contenuto 2"/>
          <p:cNvSpPr>
            <a:spLocks noGrp="1"/>
          </p:cNvSpPr>
          <p:nvPr>
            <p:ph idx="1"/>
          </p:nvPr>
        </p:nvSpPr>
        <p:spPr>
          <a:xfrm>
            <a:off x="792162" y="1477172"/>
            <a:ext cx="7570787" cy="5096435"/>
          </a:xfrm>
        </p:spPr>
        <p:txBody>
          <a:bodyPr>
            <a:normAutofit fontScale="85000" lnSpcReduction="10000"/>
          </a:bodyPr>
          <a:lstStyle/>
          <a:p>
            <a:pPr marL="0" indent="0">
              <a:buNone/>
            </a:pPr>
            <a:r>
              <a:rPr lang="en-GB" dirty="0" smtClean="0"/>
              <a:t>La </a:t>
            </a:r>
            <a:r>
              <a:rPr lang="en-GB" dirty="0" err="1" smtClean="0"/>
              <a:t>consapevlezza</a:t>
            </a:r>
            <a:r>
              <a:rPr lang="en-GB" dirty="0" smtClean="0"/>
              <a:t> di </a:t>
            </a:r>
            <a:r>
              <a:rPr lang="en-GB" dirty="0" err="1" smtClean="0"/>
              <a:t>agire</a:t>
            </a:r>
            <a:r>
              <a:rPr lang="en-GB" dirty="0" smtClean="0"/>
              <a:t> ad un </a:t>
            </a:r>
            <a:r>
              <a:rPr lang="en-GB" dirty="0" err="1" smtClean="0"/>
              <a:t>livello</a:t>
            </a:r>
            <a:r>
              <a:rPr lang="en-GB" dirty="0" smtClean="0"/>
              <a:t> meta-</a:t>
            </a:r>
            <a:r>
              <a:rPr lang="en-GB" dirty="0" err="1" smtClean="0"/>
              <a:t>teorico</a:t>
            </a:r>
            <a:r>
              <a:rPr lang="en-GB" dirty="0" smtClean="0"/>
              <a:t> </a:t>
            </a:r>
            <a:r>
              <a:rPr lang="en-GB" dirty="0" err="1" smtClean="0"/>
              <a:t>costituisce</a:t>
            </a:r>
            <a:r>
              <a:rPr lang="en-GB" dirty="0" smtClean="0"/>
              <a:t> un </a:t>
            </a:r>
            <a:r>
              <a:rPr lang="en-GB" dirty="0" err="1" smtClean="0"/>
              <a:t>elemento</a:t>
            </a:r>
            <a:r>
              <a:rPr lang="en-GB" dirty="0" smtClean="0"/>
              <a:t> </a:t>
            </a:r>
            <a:r>
              <a:rPr lang="en-GB" dirty="0" err="1" smtClean="0"/>
              <a:t>importante</a:t>
            </a:r>
            <a:r>
              <a:rPr lang="en-GB" dirty="0" smtClean="0"/>
              <a:t> di </a:t>
            </a:r>
            <a:r>
              <a:rPr lang="en-GB" dirty="0" err="1" smtClean="0"/>
              <a:t>una</a:t>
            </a:r>
            <a:r>
              <a:rPr lang="en-GB" dirty="0" smtClean="0"/>
              <a:t> </a:t>
            </a:r>
            <a:r>
              <a:rPr lang="en-GB" dirty="0" err="1" smtClean="0"/>
              <a:t>prospettiva</a:t>
            </a:r>
            <a:r>
              <a:rPr lang="en-GB" dirty="0" smtClean="0"/>
              <a:t> </a:t>
            </a:r>
            <a:r>
              <a:rPr lang="en-GB" dirty="0" err="1" smtClean="0"/>
              <a:t>teorica</a:t>
            </a:r>
            <a:endParaRPr lang="en-GB" dirty="0" smtClean="0"/>
          </a:p>
          <a:p>
            <a:pPr marL="0" indent="0">
              <a:buNone/>
            </a:pPr>
            <a:r>
              <a:rPr lang="en-GB" dirty="0" smtClean="0"/>
              <a:t> [T]</a:t>
            </a:r>
            <a:r>
              <a:rPr lang="en-GB" dirty="0" err="1" smtClean="0"/>
              <a:t>heoretical</a:t>
            </a:r>
            <a:r>
              <a:rPr lang="en-GB" dirty="0" smtClean="0"/>
              <a:t> thinking is not about techniques or procedure for well-defined actions, […] theoretical thinking is reflective in that it does not take such techniques for granted but considers them always open to questioning and change. […] Theoretical thinking asks not only, </a:t>
            </a:r>
            <a:r>
              <a:rPr lang="en-GB" i="1" dirty="0" smtClean="0"/>
              <a:t>Is this statement true? </a:t>
            </a:r>
            <a:r>
              <a:rPr lang="en-GB" dirty="0" smtClean="0"/>
              <a:t>but also </a:t>
            </a:r>
            <a:r>
              <a:rPr lang="en-GB" i="1" dirty="0" smtClean="0"/>
              <a:t>What is the validity of our methods of verifying that it is true?</a:t>
            </a:r>
            <a:r>
              <a:rPr lang="en-GB" dirty="0" smtClean="0"/>
              <a:t> Thus theoretical thinking always takes a distance towards its own results. […] theoretical thinking is thinking where thought and its object belong to distinct planes of action.</a:t>
            </a:r>
          </a:p>
          <a:p>
            <a:pPr lvl="6">
              <a:buNone/>
            </a:pPr>
            <a:r>
              <a:rPr lang="en-GB" dirty="0" smtClean="0"/>
              <a:t>				(</a:t>
            </a:r>
            <a:r>
              <a:rPr lang="en-GB" dirty="0" err="1" smtClean="0"/>
              <a:t>Sierpinska</a:t>
            </a:r>
            <a:r>
              <a:rPr lang="en-GB" dirty="0" smtClean="0"/>
              <a:t>, 2005, pp. 121-23)</a:t>
            </a:r>
          </a:p>
          <a:p>
            <a:endParaRPr lang="en-GB" dirty="0"/>
          </a:p>
        </p:txBody>
      </p:sp>
    </p:spTree>
    <p:extLst>
      <p:ext uri="{BB962C8B-B14F-4D97-AF65-F5344CB8AC3E}">
        <p14:creationId xmlns:p14="http://schemas.microsoft.com/office/powerpoint/2010/main" val="8274228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Cognitive Unity</a:t>
            </a:r>
            <a:endParaRPr lang="en-US" dirty="0"/>
          </a:p>
        </p:txBody>
      </p:sp>
      <p:sp>
        <p:nvSpPr>
          <p:cNvPr id="3" name="Segnaposto contenuto 2"/>
          <p:cNvSpPr>
            <a:spLocks noGrp="1"/>
          </p:cNvSpPr>
          <p:nvPr>
            <p:ph idx="1"/>
          </p:nvPr>
        </p:nvSpPr>
        <p:spPr/>
        <p:txBody>
          <a:bodyPr>
            <a:normAutofit lnSpcReduction="10000"/>
          </a:bodyPr>
          <a:lstStyle/>
          <a:p>
            <a:pPr marL="0" indent="0" algn="just">
              <a:lnSpc>
                <a:spcPct val="90000"/>
              </a:lnSpc>
              <a:buFont typeface="Wingdings" charset="2"/>
              <a:buNone/>
            </a:pPr>
            <a:r>
              <a:rPr lang="en-GB" dirty="0" smtClean="0"/>
              <a:t>During the production of the conjecture, the student progressively works out his/her statement through an </a:t>
            </a:r>
            <a:r>
              <a:rPr lang="en-GB" b="1" dirty="0" smtClean="0">
                <a:solidFill>
                  <a:srgbClr val="FF0000"/>
                </a:solidFill>
              </a:rPr>
              <a:t>intensive argumentative activity</a:t>
            </a:r>
            <a:r>
              <a:rPr lang="en-GB" dirty="0" smtClean="0"/>
              <a:t> functionally intermingled with the justification of the plausibility of his/her choices. </a:t>
            </a:r>
          </a:p>
          <a:p>
            <a:pPr marL="0" indent="0" algn="just">
              <a:lnSpc>
                <a:spcPct val="90000"/>
              </a:lnSpc>
              <a:buFont typeface="Wingdings" charset="2"/>
              <a:buNone/>
            </a:pPr>
            <a:r>
              <a:rPr lang="en-GB" dirty="0" smtClean="0"/>
              <a:t>During the subsequent statement-proving stage, the student links up with this process in a coherent way, </a:t>
            </a:r>
            <a:r>
              <a:rPr lang="en-GB" dirty="0" smtClean="0">
                <a:solidFill>
                  <a:srgbClr val="FF0000"/>
                </a:solidFill>
              </a:rPr>
              <a:t>organising some of previously produced arguments </a:t>
            </a:r>
            <a:r>
              <a:rPr lang="en-GB" dirty="0" smtClean="0"/>
              <a:t>according to a logical chain</a:t>
            </a:r>
            <a:r>
              <a:rPr lang="fr-FR" dirty="0" smtClean="0"/>
              <a:t>.</a:t>
            </a:r>
          </a:p>
          <a:p>
            <a:pPr algn="r">
              <a:lnSpc>
                <a:spcPct val="90000"/>
              </a:lnSpc>
              <a:buFont typeface="Wingdings" charset="2"/>
              <a:buNone/>
            </a:pPr>
            <a:r>
              <a:rPr lang="fr-FR" dirty="0" smtClean="0"/>
              <a:t> </a:t>
            </a:r>
            <a:r>
              <a:rPr lang="fr-FR" sz="1800" dirty="0" smtClean="0"/>
              <a:t>(</a:t>
            </a:r>
            <a:r>
              <a:rPr lang="fr-FR" sz="1800" dirty="0" err="1" smtClean="0"/>
              <a:t>Boero</a:t>
            </a:r>
            <a:r>
              <a:rPr lang="fr-FR" sz="1800" dirty="0" smtClean="0"/>
              <a:t> et al. 1996)</a:t>
            </a:r>
            <a:endParaRPr lang="en-US" sz="1800" dirty="0" smtClean="0"/>
          </a:p>
          <a:p>
            <a:endParaRPr lang="en-US" dirty="0"/>
          </a:p>
        </p:txBody>
      </p:sp>
    </p:spTree>
    <p:extLst>
      <p:ext uri="{BB962C8B-B14F-4D97-AF65-F5344CB8AC3E}">
        <p14:creationId xmlns:p14="http://schemas.microsoft.com/office/powerpoint/2010/main" val="3860188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Cognitive Unity</a:t>
            </a:r>
            <a:endParaRPr lang="en-US" dirty="0"/>
          </a:p>
        </p:txBody>
      </p:sp>
      <p:sp>
        <p:nvSpPr>
          <p:cNvPr id="3" name="Segnaposto contenuto 2"/>
          <p:cNvSpPr>
            <a:spLocks noGrp="1"/>
          </p:cNvSpPr>
          <p:nvPr>
            <p:ph idx="1"/>
          </p:nvPr>
        </p:nvSpPr>
        <p:spPr/>
        <p:txBody>
          <a:bodyPr>
            <a:normAutofit lnSpcReduction="10000"/>
          </a:bodyPr>
          <a:lstStyle/>
          <a:p>
            <a:pPr marL="0" indent="0" algn="just">
              <a:lnSpc>
                <a:spcPct val="90000"/>
              </a:lnSpc>
              <a:buFont typeface="Wingdings" charset="2"/>
              <a:buNone/>
            </a:pPr>
            <a:r>
              <a:rPr lang="en-GB" dirty="0" smtClean="0"/>
              <a:t>During the production of the conjecture, the student progressively works out his/her statement through an </a:t>
            </a:r>
            <a:r>
              <a:rPr lang="en-GB" b="1" dirty="0" smtClean="0">
                <a:solidFill>
                  <a:srgbClr val="FF0000"/>
                </a:solidFill>
              </a:rPr>
              <a:t>intensive argumentative activity</a:t>
            </a:r>
            <a:r>
              <a:rPr lang="en-GB" dirty="0" smtClean="0"/>
              <a:t> functionally intermingled with the justification of the plausibility of his/her choices. </a:t>
            </a:r>
          </a:p>
          <a:p>
            <a:pPr marL="0" indent="0" algn="just">
              <a:lnSpc>
                <a:spcPct val="90000"/>
              </a:lnSpc>
              <a:buFont typeface="Wingdings" charset="2"/>
              <a:buNone/>
            </a:pPr>
            <a:r>
              <a:rPr lang="en-GB" dirty="0" smtClean="0"/>
              <a:t>During the subsequent statement-proving stage, the student links up with this process in a coherent way, </a:t>
            </a:r>
            <a:r>
              <a:rPr lang="en-GB" dirty="0" smtClean="0">
                <a:solidFill>
                  <a:srgbClr val="FF0000"/>
                </a:solidFill>
              </a:rPr>
              <a:t>organising some of previously produced arguments </a:t>
            </a:r>
            <a:r>
              <a:rPr lang="en-GB" dirty="0" smtClean="0"/>
              <a:t>according to a logical chain</a:t>
            </a:r>
            <a:r>
              <a:rPr lang="fr-FR" dirty="0" smtClean="0"/>
              <a:t>.</a:t>
            </a:r>
          </a:p>
          <a:p>
            <a:pPr algn="r">
              <a:lnSpc>
                <a:spcPct val="90000"/>
              </a:lnSpc>
              <a:buFont typeface="Wingdings" charset="2"/>
              <a:buNone/>
            </a:pPr>
            <a:r>
              <a:rPr lang="fr-FR" dirty="0" smtClean="0"/>
              <a:t> </a:t>
            </a:r>
            <a:r>
              <a:rPr lang="fr-FR" sz="1800" dirty="0" smtClean="0"/>
              <a:t>(</a:t>
            </a:r>
            <a:r>
              <a:rPr lang="fr-FR" sz="1800" dirty="0" err="1" smtClean="0"/>
              <a:t>Boero</a:t>
            </a:r>
            <a:r>
              <a:rPr lang="fr-FR" sz="1800" dirty="0" smtClean="0"/>
              <a:t> et al. 1996)</a:t>
            </a:r>
            <a:endParaRPr lang="en-US" sz="1800" dirty="0" smtClean="0"/>
          </a:p>
          <a:p>
            <a:endParaRPr lang="en-US" dirty="0"/>
          </a:p>
        </p:txBody>
      </p:sp>
      <p:sp>
        <p:nvSpPr>
          <p:cNvPr id="4" name="Esplosione 1 3"/>
          <p:cNvSpPr/>
          <p:nvPr/>
        </p:nvSpPr>
        <p:spPr>
          <a:xfrm>
            <a:off x="1" y="1"/>
            <a:ext cx="9505837" cy="68580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dirty="0" smtClean="0">
                <a:solidFill>
                  <a:schemeClr val="tx1"/>
                </a:solidFill>
              </a:rPr>
              <a:t>Non sempre si ha continuità, qualche volta c’è un </a:t>
            </a:r>
            <a:r>
              <a:rPr lang="it-IT" sz="2800" b="1" dirty="0" smtClean="0">
                <a:solidFill>
                  <a:schemeClr val="tx1"/>
                </a:solidFill>
              </a:rPr>
              <a:t>gap</a:t>
            </a:r>
            <a:r>
              <a:rPr lang="it-IT" sz="2800" dirty="0" smtClean="0">
                <a:solidFill>
                  <a:schemeClr val="tx1"/>
                </a:solidFill>
              </a:rPr>
              <a:t> …</a:t>
            </a:r>
          </a:p>
          <a:p>
            <a:pPr algn="ctr"/>
            <a:r>
              <a:rPr lang="it-IT" sz="2800" dirty="0" smtClean="0">
                <a:solidFill>
                  <a:schemeClr val="tx1"/>
                </a:solidFill>
              </a:rPr>
              <a:t>Ma la distanza tra </a:t>
            </a:r>
            <a:r>
              <a:rPr lang="it-IT" sz="2800" dirty="0" err="1" smtClean="0">
                <a:solidFill>
                  <a:schemeClr val="tx1"/>
                </a:solidFill>
              </a:rPr>
              <a:t>argomentaizione</a:t>
            </a:r>
            <a:r>
              <a:rPr lang="it-IT" sz="2800" dirty="0" smtClean="0">
                <a:solidFill>
                  <a:schemeClr val="tx1"/>
                </a:solidFill>
              </a:rPr>
              <a:t> e dimostrazione può essere analizzata … può essere gestita</a:t>
            </a:r>
            <a:endParaRPr lang="it-IT" sz="2800" dirty="0">
              <a:solidFill>
                <a:schemeClr val="tx1"/>
              </a:solidFill>
            </a:endParaRPr>
          </a:p>
        </p:txBody>
      </p:sp>
    </p:spTree>
    <p:extLst>
      <p:ext uri="{BB962C8B-B14F-4D97-AF65-F5344CB8AC3E}">
        <p14:creationId xmlns:p14="http://schemas.microsoft.com/office/powerpoint/2010/main" val="1478126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lstStyle/>
          <a:p>
            <a:pPr eaLnBrk="1" hangingPunct="1"/>
            <a:r>
              <a:rPr lang="it-IT" dirty="0" smtClean="0">
                <a:latin typeface="Franklin Gothic Book" charset="0"/>
              </a:rPr>
              <a:t>Riformulazione del problema didattico</a:t>
            </a:r>
            <a:endParaRPr lang="it-IT" dirty="0">
              <a:latin typeface="Franklin Gothic Book" charset="0"/>
            </a:endParaRPr>
          </a:p>
        </p:txBody>
      </p:sp>
      <p:sp>
        <p:nvSpPr>
          <p:cNvPr id="124930" name="Rectangle 3"/>
          <p:cNvSpPr>
            <a:spLocks noGrp="1" noChangeArrowheads="1"/>
          </p:cNvSpPr>
          <p:nvPr>
            <p:ph idx="1"/>
          </p:nvPr>
        </p:nvSpPr>
        <p:spPr>
          <a:xfrm>
            <a:off x="566738" y="1752600"/>
            <a:ext cx="8001000" cy="4343400"/>
          </a:xfrm>
        </p:spPr>
        <p:txBody>
          <a:bodyPr rtlCol="0">
            <a:noAutofit/>
          </a:bodyPr>
          <a:lstStyle/>
          <a:p>
            <a:pPr eaLnBrk="1" fontAlgn="auto" hangingPunct="1">
              <a:spcAft>
                <a:spcPts val="0"/>
              </a:spcAft>
              <a:buClr>
                <a:schemeClr val="accent1">
                  <a:lumMod val="60000"/>
                  <a:lumOff val="40000"/>
                </a:schemeClr>
              </a:buClr>
              <a:buFont typeface="Wingdings 2" pitchFamily="18" charset="2"/>
              <a:buChar char=""/>
              <a:defRPr/>
            </a:pPr>
            <a:r>
              <a:rPr lang="it-IT" sz="3200" dirty="0" smtClean="0">
                <a:solidFill>
                  <a:schemeClr val="tx1">
                    <a:lumMod val="65000"/>
                    <a:lumOff val="35000"/>
                  </a:schemeClr>
                </a:solidFill>
              </a:rPr>
              <a:t>Obiettivi </a:t>
            </a:r>
            <a:r>
              <a:rPr lang="it-IT" sz="3200" dirty="0">
                <a:solidFill>
                  <a:schemeClr val="tx1">
                    <a:lumMod val="65000"/>
                    <a:lumOff val="35000"/>
                  </a:schemeClr>
                </a:solidFill>
              </a:rPr>
              <a:t>didattici</a:t>
            </a:r>
            <a:r>
              <a:rPr lang="it-IT" sz="3200" baseline="30000" dirty="0">
                <a:solidFill>
                  <a:schemeClr val="tx1">
                    <a:lumMod val="65000"/>
                    <a:lumOff val="35000"/>
                  </a:schemeClr>
                </a:solidFill>
              </a:rPr>
              <a:t>:</a:t>
            </a:r>
          </a:p>
          <a:p>
            <a:pPr marL="282575" lvl="2" indent="0"/>
            <a:r>
              <a:rPr lang="it-IT" sz="2800" dirty="0"/>
              <a:t>Sfruttare le possibili sinergie tra argomentazione e dimostrazione senza dimenticare e nasconderne le differenze</a:t>
            </a:r>
          </a:p>
          <a:p>
            <a:pPr marL="282575" lvl="2" indent="0"/>
            <a:r>
              <a:rPr lang="en-GB" sz="2800" dirty="0" smtClean="0"/>
              <a:t> </a:t>
            </a:r>
            <a:r>
              <a:rPr lang="it-IT" sz="2800" dirty="0" smtClean="0"/>
              <a:t>promuovere attività argomentative</a:t>
            </a:r>
          </a:p>
          <a:p>
            <a:pPr marL="282575" lvl="2" indent="0"/>
            <a:r>
              <a:rPr lang="it-IT" sz="2800" dirty="0" smtClean="0"/>
              <a:t> promuovere lo sviluppo di una prospettiva teorica : costruire il significato di Teorema</a:t>
            </a:r>
            <a:endParaRPr lang="it-IT" sz="3200" baseline="30000" dirty="0">
              <a:solidFill>
                <a:schemeClr val="tx1">
                  <a:lumMod val="65000"/>
                  <a:lumOff val="35000"/>
                </a:schemeClr>
              </a:solidFill>
            </a:endParaRPr>
          </a:p>
        </p:txBody>
      </p:sp>
    </p:spTree>
    <p:extLst>
      <p:ext uri="{BB962C8B-B14F-4D97-AF65-F5344CB8AC3E}">
        <p14:creationId xmlns:p14="http://schemas.microsoft.com/office/powerpoint/2010/main" val="15551016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olo 2"/>
          <p:cNvSpPr>
            <a:spLocks noGrp="1"/>
          </p:cNvSpPr>
          <p:nvPr>
            <p:ph type="title"/>
          </p:nvPr>
        </p:nvSpPr>
        <p:spPr/>
        <p:txBody>
          <a:bodyPr/>
          <a:lstStyle/>
          <a:p>
            <a:r>
              <a:rPr lang="it-IT" dirty="0">
                <a:latin typeface="Franklin Gothic Book" charset="0"/>
              </a:rPr>
              <a:t>Riformulazione del problema didattico</a:t>
            </a:r>
          </a:p>
        </p:txBody>
      </p:sp>
      <p:sp>
        <p:nvSpPr>
          <p:cNvPr id="151554" name="Segnaposto testo 3"/>
          <p:cNvSpPr>
            <a:spLocks noGrp="1"/>
          </p:cNvSpPr>
          <p:nvPr>
            <p:ph idx="1"/>
          </p:nvPr>
        </p:nvSpPr>
        <p:spPr/>
        <p:txBody>
          <a:bodyPr>
            <a:normAutofit fontScale="92500"/>
          </a:bodyPr>
          <a:lstStyle/>
          <a:p>
            <a:pPr eaLnBrk="1" hangingPunct="1"/>
            <a:r>
              <a:rPr lang="it-IT" dirty="0" smtClean="0"/>
              <a:t>Quali </a:t>
            </a:r>
            <a:r>
              <a:rPr lang="it-IT" dirty="0"/>
              <a:t>situazioni pianificare per sfruttare le sinergie tra argomentazione e dimostrazione?</a:t>
            </a:r>
          </a:p>
          <a:p>
            <a:pPr eaLnBrk="1" hangingPunct="1"/>
            <a:r>
              <a:rPr lang="it-IT" dirty="0"/>
              <a:t>Obiettivi che guidano la progettazione di attività </a:t>
            </a:r>
          </a:p>
          <a:p>
            <a:pPr lvl="1" eaLnBrk="1" hangingPunct="1"/>
            <a:r>
              <a:rPr lang="it-IT" sz="2400" dirty="0"/>
              <a:t>Innescare processi argomentativi …</a:t>
            </a:r>
          </a:p>
          <a:p>
            <a:pPr lvl="2" eaLnBrk="1" hangingPunct="1"/>
            <a:r>
              <a:rPr lang="it-IT" sz="2400" dirty="0"/>
              <a:t>Problemi aperti in campi di esperienza familiari </a:t>
            </a:r>
          </a:p>
          <a:p>
            <a:pPr lvl="2" eaLnBrk="1" hangingPunct="1"/>
            <a:r>
              <a:rPr lang="it-IT" sz="2400" dirty="0"/>
              <a:t>Confronto di argomenti per sviluppare la consapevolezza di quali sono le caratteristiche di un argomentazione</a:t>
            </a:r>
          </a:p>
          <a:p>
            <a:pPr lvl="1" eaLnBrk="1" hangingPunct="1"/>
            <a:r>
              <a:rPr lang="it-IT" sz="2400" dirty="0"/>
              <a:t>sviluppare la consapevolezza della specificità della dimostrazione in Matematica</a:t>
            </a:r>
          </a:p>
          <a:p>
            <a:pPr eaLnBrk="1" hangingPunct="1">
              <a:buFont typeface="Wingdings 2" charset="0"/>
              <a:buNone/>
            </a:pPr>
            <a:endParaRPr lang="it-IT" dirty="0">
              <a:latin typeface="Perpetua" charset="0"/>
            </a:endParaRPr>
          </a:p>
          <a:p>
            <a:pPr eaLnBrk="1" hangingPunct="1"/>
            <a:endParaRPr lang="it-IT" dirty="0">
              <a:latin typeface="Perpetua" charset="0"/>
            </a:endParaRPr>
          </a:p>
        </p:txBody>
      </p:sp>
    </p:spTree>
    <p:extLst>
      <p:ext uri="{BB962C8B-B14F-4D97-AF65-F5344CB8AC3E}">
        <p14:creationId xmlns:p14="http://schemas.microsoft.com/office/powerpoint/2010/main" val="24974001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Verso un problema didattico</a:t>
            </a:r>
            <a:endParaRPr lang="it-IT" dirty="0"/>
          </a:p>
        </p:txBody>
      </p:sp>
      <p:sp>
        <p:nvSpPr>
          <p:cNvPr id="3" name="Segnaposto contenuto 2"/>
          <p:cNvSpPr>
            <a:spLocks noGrp="1"/>
          </p:cNvSpPr>
          <p:nvPr>
            <p:ph idx="1"/>
          </p:nvPr>
        </p:nvSpPr>
        <p:spPr/>
        <p:txBody>
          <a:bodyPr>
            <a:normAutofit/>
          </a:bodyPr>
          <a:lstStyle/>
          <a:p>
            <a:pPr marL="0" indent="0">
              <a:buNone/>
            </a:pPr>
            <a:r>
              <a:rPr lang="it-IT" dirty="0" smtClean="0"/>
              <a:t>È ragionevole porsi il problema :</a:t>
            </a:r>
          </a:p>
          <a:p>
            <a:pPr marL="0" indent="0">
              <a:buNone/>
            </a:pPr>
            <a:r>
              <a:rPr lang="it-IT" dirty="0" smtClean="0"/>
              <a:t>Come introdurre I nostri allievi alla dimensione teorica delle conoscenze Matematiche?</a:t>
            </a:r>
          </a:p>
          <a:p>
            <a:pPr marL="0" indent="0">
              <a:buNone/>
            </a:pPr>
            <a:r>
              <a:rPr lang="it-IT" dirty="0" smtClean="0"/>
              <a:t>Come articolare il problema didattico in modo da individuare gli obiettivi , i metodi, </a:t>
            </a:r>
            <a:r>
              <a:rPr lang="is-IS" dirty="0" smtClean="0"/>
              <a:t>… </a:t>
            </a:r>
            <a:r>
              <a:rPr lang="it-IT" dirty="0" smtClean="0"/>
              <a:t>?</a:t>
            </a:r>
          </a:p>
          <a:p>
            <a:pPr marL="0" indent="0">
              <a:buNone/>
            </a:pPr>
            <a:r>
              <a:rPr lang="it-IT" dirty="0" smtClean="0"/>
              <a:t>Che cosa significa una prospettiva teorica.</a:t>
            </a:r>
          </a:p>
        </p:txBody>
      </p:sp>
    </p:spTree>
    <p:extLst>
      <p:ext uri="{BB962C8B-B14F-4D97-AF65-F5344CB8AC3E}">
        <p14:creationId xmlns:p14="http://schemas.microsoft.com/office/powerpoint/2010/main" val="1560736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Dimostrazione    vs </a:t>
            </a:r>
            <a:br>
              <a:rPr lang="it-IT" dirty="0" smtClean="0"/>
            </a:br>
            <a:r>
              <a:rPr lang="it-IT" dirty="0" smtClean="0"/>
              <a:t>Verifica Sperimentale</a:t>
            </a:r>
            <a:endParaRPr lang="it-IT" dirty="0"/>
          </a:p>
        </p:txBody>
      </p:sp>
      <p:sp>
        <p:nvSpPr>
          <p:cNvPr id="3" name="Segnaposto contenuto 2"/>
          <p:cNvSpPr>
            <a:spLocks noGrp="1"/>
          </p:cNvSpPr>
          <p:nvPr>
            <p:ph idx="1"/>
          </p:nvPr>
        </p:nvSpPr>
        <p:spPr/>
        <p:txBody>
          <a:bodyPr>
            <a:normAutofit/>
          </a:bodyPr>
          <a:lstStyle/>
          <a:p>
            <a:r>
              <a:rPr lang="it-IT" dirty="0" smtClean="0"/>
              <a:t>Risultati classici, ma anche recenti mostrano come la verifica sperimentale sia l’approccio favorito per stabilire la accettabilità di un certo fatto geometrico.</a:t>
            </a:r>
          </a:p>
          <a:p>
            <a:r>
              <a:rPr lang="it-IT" dirty="0" smtClean="0"/>
              <a:t>In genere si tende a screditare le verifiche (es. mediante la misura) ponendo il mondo reale in antitesi con il modo della teoria </a:t>
            </a:r>
          </a:p>
          <a:p>
            <a:r>
              <a:rPr lang="it-IT" dirty="0" smtClean="0"/>
              <a:t>È possibile elaborare un ponte tra i due mondi?</a:t>
            </a:r>
            <a:endParaRPr lang="it-IT" dirty="0"/>
          </a:p>
        </p:txBody>
      </p:sp>
    </p:spTree>
    <p:extLst>
      <p:ext uri="{BB962C8B-B14F-4D97-AF65-F5344CB8AC3E}">
        <p14:creationId xmlns:p14="http://schemas.microsoft.com/office/powerpoint/2010/main" val="40953210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FR" dirty="0" err="1" smtClean="0"/>
              <a:t>Dimostrazione</a:t>
            </a:r>
            <a:r>
              <a:rPr lang="fr-FR" dirty="0" smtClean="0"/>
              <a:t> vs </a:t>
            </a:r>
            <a:r>
              <a:rPr lang="fr-FR" dirty="0" err="1" smtClean="0"/>
              <a:t>Verifica</a:t>
            </a:r>
            <a:r>
              <a:rPr lang="fr-FR" dirty="0" smtClean="0"/>
              <a:t> </a:t>
            </a:r>
            <a:r>
              <a:rPr lang="fr-FR" dirty="0" err="1" smtClean="0"/>
              <a:t>Sperimentale</a:t>
            </a:r>
            <a:endParaRPr lang="fr-FR" dirty="0"/>
          </a:p>
        </p:txBody>
      </p:sp>
      <p:sp>
        <p:nvSpPr>
          <p:cNvPr id="3" name="Segnaposto contenuto 2"/>
          <p:cNvSpPr>
            <a:spLocks noGrp="1"/>
          </p:cNvSpPr>
          <p:nvPr>
            <p:ph idx="1"/>
          </p:nvPr>
        </p:nvSpPr>
        <p:spPr/>
        <p:txBody>
          <a:bodyPr vert="horz">
            <a:normAutofit lnSpcReduction="10000"/>
          </a:bodyPr>
          <a:lstStyle/>
          <a:p>
            <a:pPr marL="0" lvl="1" indent="0">
              <a:buNone/>
            </a:pPr>
            <a:r>
              <a:rPr lang="it-IT" sz="2800" dirty="0" smtClean="0"/>
              <a:t>Lavorare in modo esplicito sul rapporto tra Geometria e Scienze empiriche</a:t>
            </a:r>
          </a:p>
          <a:p>
            <a:pPr lvl="1" algn="r">
              <a:buNone/>
            </a:pPr>
            <a:r>
              <a:rPr lang="it-IT" sz="2800" dirty="0" smtClean="0"/>
              <a:t>				(H. N. </a:t>
            </a:r>
            <a:r>
              <a:rPr lang="it-IT" sz="2800" dirty="0" err="1" smtClean="0"/>
              <a:t>Jahnke</a:t>
            </a:r>
            <a:r>
              <a:rPr lang="it-IT" sz="2800" dirty="0" smtClean="0"/>
              <a:t>, 2007)</a:t>
            </a:r>
          </a:p>
          <a:p>
            <a:pPr marL="0" lvl="1" indent="0">
              <a:buNone/>
            </a:pPr>
            <a:r>
              <a:rPr lang="en-GB" sz="2800" dirty="0" smtClean="0"/>
              <a:t>“I would suggest that –at this stage!- geometry is presented as an empirical theory. Then the meaning of proof is not to replace measurement by something more certain, but to relate measurements and proofs in a theory. Proofs help to measure in an intelligent way (Winter, 1983; </a:t>
            </a:r>
            <a:r>
              <a:rPr lang="en-GB" sz="2800" dirty="0" err="1" smtClean="0"/>
              <a:t>Jahnke</a:t>
            </a:r>
            <a:r>
              <a:rPr lang="en-GB" sz="2800" dirty="0" smtClean="0"/>
              <a:t>, 1978).” </a:t>
            </a:r>
            <a:endParaRPr lang="en-GB" sz="2800" dirty="0" smtClean="0">
              <a:solidFill>
                <a:schemeClr val="tx1"/>
              </a:solidFill>
            </a:endParaRPr>
          </a:p>
          <a:p>
            <a:pPr marL="0" lvl="1" indent="0">
              <a:buNone/>
            </a:pPr>
            <a:endParaRPr lang="it-IT" sz="2800" dirty="0" smtClean="0"/>
          </a:p>
        </p:txBody>
      </p:sp>
    </p:spTree>
    <p:extLst>
      <p:ext uri="{BB962C8B-B14F-4D97-AF65-F5344CB8AC3E}">
        <p14:creationId xmlns:p14="http://schemas.microsoft.com/office/powerpoint/2010/main" val="36297925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FR" dirty="0" err="1" smtClean="0"/>
              <a:t>Dimostrazione</a:t>
            </a:r>
            <a:r>
              <a:rPr lang="fr-FR" dirty="0" smtClean="0"/>
              <a:t> vs </a:t>
            </a:r>
            <a:r>
              <a:rPr lang="fr-FR" dirty="0" err="1" smtClean="0"/>
              <a:t>Verifica</a:t>
            </a:r>
            <a:r>
              <a:rPr lang="fr-FR" dirty="0" smtClean="0"/>
              <a:t> </a:t>
            </a:r>
            <a:r>
              <a:rPr lang="fr-FR" dirty="0" err="1" smtClean="0"/>
              <a:t>Sperimentale</a:t>
            </a:r>
            <a:endParaRPr lang="fr-FR" dirty="0"/>
          </a:p>
        </p:txBody>
      </p:sp>
      <p:sp>
        <p:nvSpPr>
          <p:cNvPr id="3" name="Segnaposto contenuto 2"/>
          <p:cNvSpPr>
            <a:spLocks noGrp="1"/>
          </p:cNvSpPr>
          <p:nvPr>
            <p:ph idx="1"/>
          </p:nvPr>
        </p:nvSpPr>
        <p:spPr/>
        <p:txBody>
          <a:bodyPr vert="horz">
            <a:normAutofit lnSpcReduction="10000"/>
          </a:bodyPr>
          <a:lstStyle/>
          <a:p>
            <a:pPr marL="0" lvl="1" indent="0">
              <a:buNone/>
            </a:pPr>
            <a:r>
              <a:rPr lang="it-IT" sz="2800" dirty="0" smtClean="0"/>
              <a:t>Lavorare in modo esplicito sul rapporto tra Geometria e Scienze empiriche</a:t>
            </a:r>
          </a:p>
          <a:p>
            <a:pPr lvl="1" algn="r">
              <a:buNone/>
            </a:pPr>
            <a:r>
              <a:rPr lang="it-IT" sz="2800" dirty="0" smtClean="0"/>
              <a:t>				(H. N. </a:t>
            </a:r>
            <a:r>
              <a:rPr lang="it-IT" sz="2800" dirty="0" err="1" smtClean="0"/>
              <a:t>Jahnke</a:t>
            </a:r>
            <a:r>
              <a:rPr lang="it-IT" sz="2800" dirty="0" smtClean="0"/>
              <a:t>, 2007)</a:t>
            </a:r>
          </a:p>
          <a:p>
            <a:pPr marL="0" lvl="1" indent="0">
              <a:buNone/>
            </a:pPr>
            <a:r>
              <a:rPr lang="en-GB" sz="2800" dirty="0" smtClean="0"/>
              <a:t>“I would suggest that –at this stage!- geometry is presented as an empirical theory. Then the meaning of proof is not to replace measurement by something more certain, but to relate measurements and proofs in a theory. Proofs help to measure in an intelligent way (Winter, 1983; </a:t>
            </a:r>
            <a:r>
              <a:rPr lang="en-GB" sz="2800" dirty="0" err="1" smtClean="0"/>
              <a:t>Jahnke</a:t>
            </a:r>
            <a:r>
              <a:rPr lang="en-GB" sz="2800" dirty="0" smtClean="0"/>
              <a:t>, 1978).” </a:t>
            </a:r>
            <a:endParaRPr lang="en-GB" sz="2800" dirty="0" smtClean="0">
              <a:solidFill>
                <a:schemeClr val="tx1"/>
              </a:solidFill>
            </a:endParaRPr>
          </a:p>
          <a:p>
            <a:pPr marL="0" lvl="1" indent="0">
              <a:buNone/>
            </a:pPr>
            <a:endParaRPr lang="it-IT" sz="2800" dirty="0" smtClean="0"/>
          </a:p>
        </p:txBody>
      </p:sp>
      <p:sp>
        <p:nvSpPr>
          <p:cNvPr id="5" name="Esplosione 1 4"/>
          <p:cNvSpPr/>
          <p:nvPr/>
        </p:nvSpPr>
        <p:spPr>
          <a:xfrm>
            <a:off x="435995" y="265412"/>
            <a:ext cx="7696218" cy="6028594"/>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marL="0" lvl="1" indent="0">
              <a:buNone/>
            </a:pPr>
            <a:r>
              <a:rPr lang="it-IT" sz="2800" dirty="0"/>
              <a:t>Osservazioni e misure </a:t>
            </a:r>
            <a:r>
              <a:rPr lang="it-IT" sz="2800" dirty="0" smtClean="0"/>
              <a:t>motivano </a:t>
            </a:r>
            <a:r>
              <a:rPr lang="it-IT" sz="2800" dirty="0"/>
              <a:t>la scelta dei principi, che diventano ipotesi sulla </a:t>
            </a:r>
            <a:r>
              <a:rPr lang="it-IT" sz="2800" dirty="0" smtClean="0"/>
              <a:t>realtà</a:t>
            </a:r>
            <a:r>
              <a:rPr lang="it-IT" sz="2800" dirty="0"/>
              <a:t> </a:t>
            </a:r>
            <a:r>
              <a:rPr lang="is-IS" sz="2800" dirty="0" smtClean="0"/>
              <a:t>…</a:t>
            </a:r>
            <a:endParaRPr lang="it-IT" sz="2800" dirty="0"/>
          </a:p>
        </p:txBody>
      </p:sp>
    </p:spTree>
    <p:extLst>
      <p:ext uri="{BB962C8B-B14F-4D97-AF65-F5344CB8AC3E}">
        <p14:creationId xmlns:p14="http://schemas.microsoft.com/office/powerpoint/2010/main" val="1447672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 </a:t>
            </a:r>
            <a:r>
              <a:rPr lang="en-GB" dirty="0" err="1" smtClean="0"/>
              <a:t>Fisico</a:t>
            </a:r>
            <a:r>
              <a:rPr lang="en-GB" dirty="0" smtClean="0"/>
              <a:t> </a:t>
            </a:r>
            <a:r>
              <a:rPr lang="en-GB" dirty="0" err="1" smtClean="0"/>
              <a:t>teorico</a:t>
            </a:r>
            <a:endParaRPr lang="en-GB" dirty="0"/>
          </a:p>
        </p:txBody>
      </p:sp>
      <p:sp>
        <p:nvSpPr>
          <p:cNvPr id="3" name="Segnaposto contenuto 2"/>
          <p:cNvSpPr>
            <a:spLocks noGrp="1"/>
          </p:cNvSpPr>
          <p:nvPr>
            <p:ph idx="1"/>
          </p:nvPr>
        </p:nvSpPr>
        <p:spPr/>
        <p:txBody>
          <a:bodyPr>
            <a:normAutofit fontScale="92500" lnSpcReduction="10000"/>
          </a:bodyPr>
          <a:lstStyle/>
          <a:p>
            <a:pPr>
              <a:buNone/>
            </a:pPr>
            <a:r>
              <a:rPr lang="en-GB" sz="2595" dirty="0" err="1" smtClean="0"/>
              <a:t>Quando</a:t>
            </a:r>
            <a:r>
              <a:rPr lang="en-GB" sz="2595" dirty="0" smtClean="0"/>
              <a:t> </a:t>
            </a:r>
            <a:r>
              <a:rPr lang="en-GB" sz="2595" dirty="0" err="1" smtClean="0"/>
              <a:t>una</a:t>
            </a:r>
            <a:r>
              <a:rPr lang="en-GB" sz="2595" dirty="0" smtClean="0"/>
              <a:t> </a:t>
            </a:r>
            <a:r>
              <a:rPr lang="en-GB" sz="2595" dirty="0" err="1" smtClean="0"/>
              <a:t>teoria</a:t>
            </a:r>
            <a:r>
              <a:rPr lang="en-GB" sz="2595" dirty="0" smtClean="0"/>
              <a:t> emerge da </a:t>
            </a:r>
            <a:r>
              <a:rPr lang="en-GB" sz="2595" dirty="0" err="1" smtClean="0"/>
              <a:t>unprocesso</a:t>
            </a:r>
            <a:r>
              <a:rPr lang="en-GB" sz="2595" dirty="0" smtClean="0"/>
              <a:t> di </a:t>
            </a:r>
            <a:r>
              <a:rPr lang="en-GB" sz="2595" dirty="0" err="1" smtClean="0"/>
              <a:t>modellizzazione</a:t>
            </a:r>
            <a:r>
              <a:rPr lang="en-GB" sz="2595" dirty="0" smtClean="0"/>
              <a:t> </a:t>
            </a:r>
            <a:r>
              <a:rPr lang="is-IS" sz="2595" dirty="0" smtClean="0"/>
              <a:t>…</a:t>
            </a:r>
            <a:r>
              <a:rPr lang="en-GB" sz="2595" dirty="0" smtClean="0"/>
              <a:t> </a:t>
            </a:r>
          </a:p>
          <a:p>
            <a:pPr marL="0" indent="0">
              <a:buNone/>
            </a:pPr>
            <a:r>
              <a:rPr lang="en-GB" sz="2595" dirty="0" err="1" smtClean="0"/>
              <a:t>Costruendo</a:t>
            </a:r>
            <a:r>
              <a:rPr lang="en-GB" sz="2595" dirty="0" smtClean="0"/>
              <a:t> la </a:t>
            </a:r>
            <a:r>
              <a:rPr lang="en-GB" sz="2595" dirty="0" err="1" smtClean="0"/>
              <a:t>relazione</a:t>
            </a:r>
            <a:r>
              <a:rPr lang="en-GB" sz="2595" dirty="0" smtClean="0"/>
              <a:t> </a:t>
            </a:r>
            <a:r>
              <a:rPr lang="en-GB" sz="2595" dirty="0" err="1" smtClean="0"/>
              <a:t>tra</a:t>
            </a:r>
            <a:r>
              <a:rPr lang="en-GB" sz="2595" dirty="0" smtClean="0"/>
              <a:t> </a:t>
            </a:r>
            <a:r>
              <a:rPr lang="en-GB" sz="2595" dirty="0" err="1" smtClean="0"/>
              <a:t>Teoremi</a:t>
            </a:r>
            <a:r>
              <a:rPr lang="en-GB" sz="2595" dirty="0" smtClean="0"/>
              <a:t> e </a:t>
            </a:r>
            <a:r>
              <a:rPr lang="en-GB" sz="2595" dirty="0" err="1" smtClean="0"/>
              <a:t>fatti</a:t>
            </a:r>
            <a:r>
              <a:rPr lang="en-GB" sz="2595" dirty="0" smtClean="0"/>
              <a:t> /</a:t>
            </a:r>
            <a:r>
              <a:rPr lang="en-GB" sz="2595" dirty="0" err="1" smtClean="0"/>
              <a:t>fenomeni</a:t>
            </a:r>
            <a:r>
              <a:rPr lang="en-GB" sz="2595" dirty="0" smtClean="0"/>
              <a:t> non </a:t>
            </a:r>
            <a:r>
              <a:rPr lang="en-GB" sz="2595" dirty="0" err="1" smtClean="0"/>
              <a:t>è</a:t>
            </a:r>
            <a:r>
              <a:rPr lang="en-GB" sz="2595" dirty="0" smtClean="0"/>
              <a:t> </a:t>
            </a:r>
            <a:r>
              <a:rPr lang="en-GB" sz="2595" dirty="0" err="1" smtClean="0"/>
              <a:t>possibile</a:t>
            </a:r>
            <a:r>
              <a:rPr lang="en-GB" sz="2595" dirty="0" smtClean="0"/>
              <a:t> </a:t>
            </a:r>
            <a:r>
              <a:rPr lang="en-GB" sz="2595" dirty="0" err="1" smtClean="0"/>
              <a:t>ignorare</a:t>
            </a:r>
            <a:r>
              <a:rPr lang="en-GB" sz="2595" dirty="0" smtClean="0"/>
              <a:t> </a:t>
            </a:r>
            <a:r>
              <a:rPr lang="en-GB" sz="2595" dirty="0" err="1" smtClean="0"/>
              <a:t>il</a:t>
            </a:r>
            <a:r>
              <a:rPr lang="en-GB" sz="2595" dirty="0" smtClean="0"/>
              <a:t> </a:t>
            </a:r>
            <a:r>
              <a:rPr lang="en-GB" sz="2595" dirty="0" err="1" smtClean="0"/>
              <a:t>ruolo</a:t>
            </a:r>
            <a:r>
              <a:rPr lang="en-GB" sz="2595" dirty="0" smtClean="0"/>
              <a:t> </a:t>
            </a:r>
            <a:r>
              <a:rPr lang="en-GB" sz="2595" dirty="0" err="1" smtClean="0"/>
              <a:t>della</a:t>
            </a:r>
            <a:r>
              <a:rPr lang="en-GB" sz="2595" dirty="0" smtClean="0"/>
              <a:t> </a:t>
            </a:r>
            <a:r>
              <a:rPr lang="en-GB" sz="2595" dirty="0" err="1" smtClean="0"/>
              <a:t>verifica</a:t>
            </a:r>
            <a:r>
              <a:rPr lang="en-GB" sz="2595" dirty="0" smtClean="0"/>
              <a:t> </a:t>
            </a:r>
          </a:p>
          <a:p>
            <a:pPr marL="0" indent="0">
              <a:buNone/>
            </a:pPr>
            <a:r>
              <a:rPr lang="en-GB" sz="2595" dirty="0" err="1" smtClean="0"/>
              <a:t>Ecco</a:t>
            </a:r>
            <a:r>
              <a:rPr lang="en-GB" sz="2595" dirty="0" smtClean="0"/>
              <a:t> come </a:t>
            </a:r>
            <a:r>
              <a:rPr lang="en-GB" sz="2595" dirty="0" err="1" smtClean="0"/>
              <a:t>Jahnke</a:t>
            </a:r>
            <a:r>
              <a:rPr lang="en-GB" sz="2595" dirty="0" smtClean="0"/>
              <a:t> </a:t>
            </a:r>
            <a:r>
              <a:rPr lang="en-GB" sz="2595" dirty="0" err="1" smtClean="0"/>
              <a:t>suggerisce</a:t>
            </a:r>
            <a:r>
              <a:rPr lang="en-GB" sz="2595" dirty="0" smtClean="0"/>
              <a:t> di </a:t>
            </a:r>
            <a:r>
              <a:rPr lang="en-GB" sz="2595" dirty="0" err="1" smtClean="0"/>
              <a:t>affrontare</a:t>
            </a:r>
            <a:r>
              <a:rPr lang="en-GB" sz="2595" dirty="0" smtClean="0"/>
              <a:t> la </a:t>
            </a:r>
            <a:r>
              <a:rPr lang="en-GB" sz="2595" dirty="0" err="1" smtClean="0"/>
              <a:t>questione</a:t>
            </a:r>
            <a:r>
              <a:rPr lang="en-GB" sz="2595" dirty="0" smtClean="0"/>
              <a:t> </a:t>
            </a:r>
            <a:r>
              <a:rPr lang="en-GB" sz="2595" dirty="0" err="1" smtClean="0"/>
              <a:t>delicata</a:t>
            </a:r>
            <a:r>
              <a:rPr lang="en-GB" sz="2595" dirty="0" smtClean="0"/>
              <a:t> del </a:t>
            </a:r>
            <a:r>
              <a:rPr lang="en-GB" sz="2595" dirty="0" err="1" smtClean="0"/>
              <a:t>rapporto</a:t>
            </a:r>
            <a:r>
              <a:rPr lang="en-GB" sz="2595" dirty="0" smtClean="0"/>
              <a:t> </a:t>
            </a:r>
            <a:r>
              <a:rPr lang="en-GB" sz="2595" dirty="0" err="1" smtClean="0"/>
              <a:t>tra</a:t>
            </a:r>
            <a:r>
              <a:rPr lang="en-GB" sz="2595" dirty="0" smtClean="0"/>
              <a:t> </a:t>
            </a:r>
            <a:r>
              <a:rPr lang="en-GB" sz="2595" dirty="0" err="1"/>
              <a:t>G</a:t>
            </a:r>
            <a:r>
              <a:rPr lang="en-GB" sz="2595" dirty="0" err="1" smtClean="0"/>
              <a:t>eometria</a:t>
            </a:r>
            <a:r>
              <a:rPr lang="en-GB" sz="2595" dirty="0" smtClean="0"/>
              <a:t> e </a:t>
            </a:r>
            <a:r>
              <a:rPr lang="en-GB" sz="2595" dirty="0" err="1" smtClean="0"/>
              <a:t>realtà</a:t>
            </a:r>
            <a:r>
              <a:rPr lang="en-GB" sz="2595" dirty="0" smtClean="0"/>
              <a:t> : </a:t>
            </a:r>
          </a:p>
          <a:p>
            <a:pPr marL="0" indent="0">
              <a:buNone/>
            </a:pPr>
            <a:r>
              <a:rPr lang="it-IT" sz="2595" dirty="0" smtClean="0"/>
              <a:t>“I </a:t>
            </a:r>
            <a:r>
              <a:rPr lang="it-IT" sz="2595" dirty="0" err="1" smtClean="0"/>
              <a:t>will</a:t>
            </a:r>
            <a:r>
              <a:rPr lang="it-IT" sz="2595" dirty="0" smtClean="0"/>
              <a:t> </a:t>
            </a:r>
            <a:r>
              <a:rPr lang="it-IT" sz="2595" dirty="0" err="1" smtClean="0"/>
              <a:t>consider</a:t>
            </a:r>
            <a:r>
              <a:rPr lang="it-IT" sz="2595" dirty="0" smtClean="0"/>
              <a:t> </a:t>
            </a:r>
            <a:r>
              <a:rPr lang="it-IT" sz="2595" dirty="0" err="1" smtClean="0"/>
              <a:t>mathematical</a:t>
            </a:r>
            <a:r>
              <a:rPr lang="it-IT" sz="2595" dirty="0" smtClean="0"/>
              <a:t> </a:t>
            </a:r>
            <a:r>
              <a:rPr lang="it-IT" sz="2595" dirty="0" err="1" smtClean="0"/>
              <a:t>proof</a:t>
            </a:r>
            <a:r>
              <a:rPr lang="it-IT" sz="2595" dirty="0" smtClean="0"/>
              <a:t> </a:t>
            </a:r>
            <a:r>
              <a:rPr lang="it-IT" sz="2595" dirty="0" err="1" smtClean="0"/>
              <a:t>not</a:t>
            </a:r>
            <a:r>
              <a:rPr lang="it-IT" sz="2595" dirty="0" smtClean="0"/>
              <a:t> </a:t>
            </a:r>
            <a:r>
              <a:rPr lang="it-IT" sz="2595" dirty="0" err="1" smtClean="0"/>
              <a:t>through</a:t>
            </a:r>
            <a:r>
              <a:rPr lang="it-IT" sz="2595" dirty="0" smtClean="0"/>
              <a:t> the </a:t>
            </a:r>
            <a:r>
              <a:rPr lang="it-IT" sz="2595" dirty="0" err="1" smtClean="0"/>
              <a:t>eyes</a:t>
            </a:r>
            <a:r>
              <a:rPr lang="it-IT" sz="2595" dirty="0" smtClean="0"/>
              <a:t> of a pure </a:t>
            </a:r>
            <a:r>
              <a:rPr lang="it-IT" sz="2595" dirty="0" err="1" smtClean="0"/>
              <a:t>mathematician</a:t>
            </a:r>
            <a:r>
              <a:rPr lang="it-IT" sz="2595" dirty="0" smtClean="0"/>
              <a:t> </a:t>
            </a:r>
            <a:r>
              <a:rPr lang="it-IT" sz="2595" dirty="0" err="1" smtClean="0"/>
              <a:t>but</a:t>
            </a:r>
            <a:r>
              <a:rPr lang="it-IT" sz="2595" dirty="0" smtClean="0"/>
              <a:t> from the </a:t>
            </a:r>
            <a:r>
              <a:rPr lang="it-IT" sz="2595" dirty="0" err="1" smtClean="0"/>
              <a:t>point</a:t>
            </a:r>
            <a:r>
              <a:rPr lang="it-IT" sz="2595" dirty="0" smtClean="0"/>
              <a:t> of </a:t>
            </a:r>
            <a:r>
              <a:rPr lang="it-IT" sz="2595" dirty="0" err="1" smtClean="0"/>
              <a:t>view</a:t>
            </a:r>
            <a:r>
              <a:rPr lang="it-IT" sz="2595" dirty="0" smtClean="0"/>
              <a:t> of a </a:t>
            </a:r>
            <a:r>
              <a:rPr lang="it-IT" sz="2595" i="1" dirty="0" err="1" smtClean="0"/>
              <a:t>theoretical</a:t>
            </a:r>
            <a:r>
              <a:rPr lang="it-IT" sz="2595" i="1" dirty="0" smtClean="0"/>
              <a:t> </a:t>
            </a:r>
            <a:r>
              <a:rPr lang="it-IT" sz="2595" i="1" dirty="0" err="1" smtClean="0"/>
              <a:t>physicist</a:t>
            </a:r>
            <a:r>
              <a:rPr lang="it-IT" sz="2595" dirty="0" smtClean="0"/>
              <a:t>.” (</a:t>
            </a:r>
            <a:r>
              <a:rPr lang="it-IT" sz="2595" dirty="0" err="1" smtClean="0"/>
              <a:t>Jahnke</a:t>
            </a:r>
            <a:r>
              <a:rPr lang="it-IT" sz="2595" dirty="0" smtClean="0"/>
              <a:t>, 2005)</a:t>
            </a:r>
          </a:p>
          <a:p>
            <a:pPr marL="0" indent="0">
              <a:buNone/>
            </a:pPr>
            <a:endParaRPr lang="en-GB" dirty="0" smtClean="0"/>
          </a:p>
        </p:txBody>
      </p:sp>
    </p:spTree>
    <p:extLst>
      <p:ext uri="{BB962C8B-B14F-4D97-AF65-F5344CB8AC3E}">
        <p14:creationId xmlns:p14="http://schemas.microsoft.com/office/powerpoint/2010/main" val="3659612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143000" y="12192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 delle volte… no… mai…sempre</a:t>
            </a:r>
          </a:p>
        </p:txBody>
      </p:sp>
      <p:sp>
        <p:nvSpPr>
          <p:cNvPr id="54276" name="Text Box 4"/>
          <p:cNvSpPr txBox="1">
            <a:spLocks noChangeArrowheads="1"/>
          </p:cNvSpPr>
          <p:nvPr/>
        </p:nvSpPr>
        <p:spPr bwMode="auto">
          <a:xfrm>
            <a:off x="986160" y="1828800"/>
            <a:ext cx="7315200" cy="4429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i="1"/>
              <a:t>Pietro:- Delle volte 1 è più di 3...., delle volte.</a:t>
            </a:r>
          </a:p>
          <a:p>
            <a:r>
              <a:rPr lang="it-IT" sz="2000" i="1"/>
              <a:t>Marco:- No, mai. 3 è di più di 1, sempre.</a:t>
            </a:r>
          </a:p>
          <a:p>
            <a:r>
              <a:rPr lang="it-IT" sz="2000" i="1"/>
              <a:t>Pietro:- 1 è di più se è un elefante,  perché un elefante è di più di 3 formiche.</a:t>
            </a:r>
          </a:p>
          <a:p>
            <a:r>
              <a:rPr lang="it-IT" sz="2000" i="1"/>
              <a:t>Chiara:- E’ di più di peso perché è grossissimo. Un elefante occupa tutto lo spazio qua ..., se viene dentro.</a:t>
            </a:r>
          </a:p>
          <a:p>
            <a:r>
              <a:rPr lang="it-IT" sz="2000" i="1"/>
              <a:t>Marco:-... Ma è uno!!! 1 è meno di 3. Fai l’esempio con le cose uguali e poi vedi...che poi 3 è di più.</a:t>
            </a:r>
          </a:p>
          <a:p>
            <a:r>
              <a:rPr lang="it-IT" sz="2000" i="1"/>
              <a:t>Pietro:- Io ho detto delle volte, mica sempre.</a:t>
            </a:r>
          </a:p>
          <a:p>
            <a:r>
              <a:rPr lang="it-IT" sz="2000" i="1"/>
              <a:t>Marco:- 3 pizze sono di più di una pizza e un elefante è meno di 3 formiche perché è 1. Vedi 3 è più di 1. </a:t>
            </a:r>
            <a:r>
              <a:rPr lang="it-IT" sz="2000"/>
              <a:t>(gesto di confronto fra 3 dita di una mano e un dito dell’altra mano)</a:t>
            </a:r>
            <a:endParaRPr lang="it-IT" sz="2000" i="1"/>
          </a:p>
          <a:p>
            <a:r>
              <a:rPr lang="it-IT" sz="2000" i="1"/>
              <a:t>Pietro:- Di numero è meno, ma di grande no.</a:t>
            </a:r>
            <a:endParaRPr lang="it-IT" i="1">
              <a:latin typeface="Arial" charset="0"/>
            </a:endParaRPr>
          </a:p>
          <a:p>
            <a:r>
              <a:rPr lang="it-IT" i="1">
                <a:latin typeface="Arial" charset="0"/>
              </a:rPr>
              <a:t>...</a:t>
            </a:r>
            <a:endParaRPr lang="it-IT" sz="2000"/>
          </a:p>
        </p:txBody>
      </p:sp>
    </p:spTree>
    <p:extLst>
      <p:ext uri="{BB962C8B-B14F-4D97-AF65-F5344CB8AC3E}">
        <p14:creationId xmlns:p14="http://schemas.microsoft.com/office/powerpoint/2010/main" val="1300620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wipe(left)">
                                      <p:cBhvr>
                                        <p:cTn id="7"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err="1" smtClean="0"/>
              <a:t>Teorie</a:t>
            </a:r>
            <a:r>
              <a:rPr lang="fr-FR" dirty="0" smtClean="0"/>
              <a:t> </a:t>
            </a:r>
            <a:r>
              <a:rPr lang="fr-FR" dirty="0" err="1" smtClean="0"/>
              <a:t>locali</a:t>
            </a:r>
            <a:endParaRPr lang="fr-FR" dirty="0"/>
          </a:p>
        </p:txBody>
      </p:sp>
      <p:sp>
        <p:nvSpPr>
          <p:cNvPr id="3" name="Segnaposto contenuto 2"/>
          <p:cNvSpPr>
            <a:spLocks noGrp="1"/>
          </p:cNvSpPr>
          <p:nvPr>
            <p:ph idx="1"/>
          </p:nvPr>
        </p:nvSpPr>
        <p:spPr/>
        <p:txBody>
          <a:bodyPr>
            <a:normAutofit/>
          </a:bodyPr>
          <a:lstStyle/>
          <a:p>
            <a:r>
              <a:rPr lang="it-IT" dirty="0" smtClean="0"/>
              <a:t>Un sistema di principi condivisi  (Ipotesi) che riguardano la realtà (e la misura) , che sono suggeriti dalla osservazione della realtà</a:t>
            </a:r>
          </a:p>
          <a:p>
            <a:r>
              <a:rPr lang="it-IT" dirty="0" smtClean="0"/>
              <a:t>Una serie di conseguenze che sono derivate dalle ipotesi/ principi.</a:t>
            </a:r>
          </a:p>
          <a:p>
            <a:pPr lvl="1"/>
            <a:r>
              <a:rPr lang="it-IT" dirty="0" smtClean="0"/>
              <a:t>Un teorema sarà dunque sempre dipendente dalle ipotesi stabilite </a:t>
            </a:r>
          </a:p>
          <a:p>
            <a:pPr lvl="1"/>
            <a:r>
              <a:rPr lang="it-IT" dirty="0" smtClean="0"/>
              <a:t>Le ipotesi possono essere cambiate …</a:t>
            </a:r>
            <a:endParaRPr lang="it-IT" dirty="0"/>
          </a:p>
        </p:txBody>
      </p:sp>
    </p:spTree>
    <p:extLst>
      <p:ext uri="{BB962C8B-B14F-4D97-AF65-F5344CB8AC3E}">
        <p14:creationId xmlns:p14="http://schemas.microsoft.com/office/powerpoint/2010/main" val="23553993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Embrioni di </a:t>
            </a:r>
            <a:r>
              <a:rPr lang="it-IT" dirty="0" smtClean="0"/>
              <a:t>Teorie</a:t>
            </a:r>
            <a:br>
              <a:rPr lang="it-IT" dirty="0" smtClean="0"/>
            </a:br>
            <a:r>
              <a:rPr lang="it-IT" dirty="0" err="1" smtClean="0"/>
              <a:t>Germ</a:t>
            </a:r>
            <a:r>
              <a:rPr lang="it-IT" dirty="0" smtClean="0"/>
              <a:t> </a:t>
            </a:r>
            <a:r>
              <a:rPr lang="it-IT" dirty="0" err="1" smtClean="0"/>
              <a:t>Theories</a:t>
            </a:r>
            <a:r>
              <a:rPr lang="it-IT" dirty="0" smtClean="0"/>
              <a:t> </a:t>
            </a:r>
            <a:endParaRPr lang="it-IT" dirty="0"/>
          </a:p>
        </p:txBody>
      </p:sp>
      <p:sp>
        <p:nvSpPr>
          <p:cNvPr id="3" name="Segnaposto contenuto 2"/>
          <p:cNvSpPr>
            <a:spLocks noGrp="1"/>
          </p:cNvSpPr>
          <p:nvPr>
            <p:ph idx="1"/>
          </p:nvPr>
        </p:nvSpPr>
        <p:spPr/>
        <p:txBody>
          <a:bodyPr>
            <a:normAutofit fontScale="85000" lnSpcReduction="20000"/>
          </a:bodyPr>
          <a:lstStyle/>
          <a:p>
            <a:pPr marL="0" indent="0">
              <a:buNone/>
            </a:pPr>
            <a:r>
              <a:rPr lang="it-IT" dirty="0" smtClean="0"/>
              <a:t>Sulla stessa lunghezza d’onda … ma con minor enfasi sulla misura, altre proposte, basate sulla nozione di Campo di Esperienza (Boero) </a:t>
            </a:r>
          </a:p>
          <a:p>
            <a:r>
              <a:rPr lang="it-IT" dirty="0"/>
              <a:t>Campo di Esperienza degli ingranaggi (</a:t>
            </a:r>
            <a:r>
              <a:rPr lang="it-IT" dirty="0" err="1"/>
              <a:t>Bartolni</a:t>
            </a:r>
            <a:r>
              <a:rPr lang="it-IT" dirty="0"/>
              <a:t> Bussi)</a:t>
            </a:r>
            <a:r>
              <a:rPr lang="it-IT" dirty="0" smtClean="0"/>
              <a:t>.</a:t>
            </a:r>
          </a:p>
          <a:p>
            <a:r>
              <a:rPr lang="it-IT" dirty="0"/>
              <a:t>Campo di Esperienza </a:t>
            </a:r>
            <a:r>
              <a:rPr lang="it-IT" dirty="0" smtClean="0"/>
              <a:t>disegno dal vero(</a:t>
            </a:r>
            <a:r>
              <a:rPr lang="it-IT" dirty="0" err="1"/>
              <a:t>Bartolni</a:t>
            </a:r>
            <a:r>
              <a:rPr lang="it-IT" dirty="0"/>
              <a:t> Bussi)</a:t>
            </a:r>
            <a:r>
              <a:rPr lang="it-IT" dirty="0" smtClean="0"/>
              <a:t>.</a:t>
            </a:r>
            <a:endParaRPr lang="it-IT" dirty="0"/>
          </a:p>
          <a:p>
            <a:r>
              <a:rPr lang="it-IT" dirty="0" smtClean="0"/>
              <a:t>Campo di Esperienza delle ombre (Boero)</a:t>
            </a:r>
          </a:p>
          <a:p>
            <a:endParaRPr lang="it-IT" dirty="0" smtClean="0"/>
          </a:p>
          <a:p>
            <a:r>
              <a:rPr lang="it-IT" dirty="0" smtClean="0"/>
              <a:t>Campo di Esperienza  delle costruzioni in un Ambiente di Geometria Dinamica  ... </a:t>
            </a:r>
            <a:endParaRPr lang="it-IT" dirty="0"/>
          </a:p>
        </p:txBody>
      </p:sp>
    </p:spTree>
    <p:extLst>
      <p:ext uri="{BB962C8B-B14F-4D97-AF65-F5344CB8AC3E}">
        <p14:creationId xmlns:p14="http://schemas.microsoft.com/office/powerpoint/2010/main" val="132099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Qualche esempio</a:t>
            </a:r>
            <a:endParaRPr lang="it-IT" dirty="0"/>
          </a:p>
        </p:txBody>
      </p:sp>
      <p:pic>
        <p:nvPicPr>
          <p:cNvPr id="7" name="Picture 4" descr="mani1"/>
          <p:cNvPicPr>
            <a:picLocks noGrp="1" noChangeAspect="1" noChangeArrowheads="1"/>
          </p:cNvPicPr>
          <p:nvPr>
            <p:ph type="pic" idx="1"/>
          </p:nvPr>
        </p:nvPicPr>
        <p:blipFill>
          <a:blip r:embed="rId2"/>
          <a:srcRect l="27017" r="27017"/>
          <a:stretch>
            <a:fillRect/>
          </a:stretch>
        </p:blipFill>
        <p:spPr>
          <a:xfrm>
            <a:off x="5973085" y="609600"/>
            <a:ext cx="2723253" cy="4069007"/>
          </a:xfrm>
        </p:spPr>
      </p:pic>
      <p:sp>
        <p:nvSpPr>
          <p:cNvPr id="5" name="Sottotitolo 4"/>
          <p:cNvSpPr>
            <a:spLocks noGrp="1"/>
          </p:cNvSpPr>
          <p:nvPr>
            <p:ph type="body" sz="half" idx="2"/>
          </p:nvPr>
        </p:nvSpPr>
        <p:spPr/>
        <p:txBody>
          <a:bodyPr/>
          <a:lstStyle/>
          <a:p>
            <a:endParaRPr lang="it-IT" dirty="0"/>
          </a:p>
        </p:txBody>
      </p:sp>
      <p:pic>
        <p:nvPicPr>
          <p:cNvPr id="6" name="Segnaposto immagine 7"/>
          <p:cNvPicPr>
            <a:picLocks noChangeAspect="1"/>
          </p:cNvPicPr>
          <p:nvPr/>
        </p:nvPicPr>
        <p:blipFill>
          <a:blip r:embed="rId3"/>
          <a:srcRect l="20749" r="20749"/>
          <a:stretch>
            <a:fillRect/>
          </a:stretch>
        </p:blipFill>
        <p:spPr>
          <a:xfrm>
            <a:off x="3993776" y="2560763"/>
            <a:ext cx="2876000" cy="4297237"/>
          </a:xfrm>
          <a:prstGeom prst="rect">
            <a:avLst/>
          </a:prstGeo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pic>
      <p:pic>
        <p:nvPicPr>
          <p:cNvPr id="8" name="Segnaposto contenuto 6"/>
          <p:cNvPicPr>
            <a:picLocks/>
          </p:cNvPicPr>
          <p:nvPr/>
        </p:nvPicPr>
        <p:blipFill>
          <a:blip r:embed="rId4">
            <a:extLst>
              <a:ext uri="{28A0092B-C50C-407E-A947-70E740481C1C}">
                <a14:useLocalDpi xmlns:a14="http://schemas.microsoft.com/office/drawing/2010/main" val="0"/>
              </a:ext>
            </a:extLst>
          </a:blip>
          <a:srcRect t="-61084" b="-61084"/>
          <a:stretch>
            <a:fillRect/>
          </a:stretch>
        </p:blipFill>
        <p:spPr bwMode="auto">
          <a:xfrm>
            <a:off x="381000" y="2583655"/>
            <a:ext cx="3813174" cy="5697537"/>
          </a:xfrm>
          <a:prstGeom prst="rect">
            <a:avLst/>
          </a:prstGeom>
          <a:noFill/>
          <a:ln w="101600">
            <a:noFill/>
            <a:miter lim="800000"/>
          </a:ln>
          <a:effectLst>
            <a:innerShdw blurRad="457200">
              <a:schemeClr val="accent1">
                <a:alpha val="80000"/>
              </a:schemeClr>
            </a:innerShdw>
            <a:softEdge rad="31750"/>
          </a:effectLst>
        </p:spPr>
      </p:pic>
    </p:spTree>
    <p:extLst>
      <p:ext uri="{BB962C8B-B14F-4D97-AF65-F5344CB8AC3E}">
        <p14:creationId xmlns:p14="http://schemas.microsoft.com/office/powerpoint/2010/main" val="1615022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smtClean="0"/>
              <a:t>Emrioni</a:t>
            </a:r>
            <a:r>
              <a:rPr lang="it-IT" dirty="0" smtClean="0"/>
              <a:t> di Teoria</a:t>
            </a:r>
            <a:br>
              <a:rPr lang="it-IT" dirty="0" smtClean="0"/>
            </a:br>
            <a:r>
              <a:rPr lang="it-IT" dirty="0" err="1" smtClean="0"/>
              <a:t>Germ</a:t>
            </a:r>
            <a:r>
              <a:rPr lang="it-IT" dirty="0" smtClean="0"/>
              <a:t> </a:t>
            </a:r>
            <a:r>
              <a:rPr lang="it-IT" dirty="0" err="1" smtClean="0"/>
              <a:t>theory</a:t>
            </a:r>
            <a:r>
              <a:rPr lang="it-IT" dirty="0" smtClean="0"/>
              <a:t> </a:t>
            </a:r>
            <a:endParaRPr lang="it-IT" dirty="0"/>
          </a:p>
        </p:txBody>
      </p:sp>
      <p:sp>
        <p:nvSpPr>
          <p:cNvPr id="3" name="Segnaposto contenuto 2"/>
          <p:cNvSpPr>
            <a:spLocks noGrp="1"/>
          </p:cNvSpPr>
          <p:nvPr>
            <p:ph type="subTitle" idx="1"/>
          </p:nvPr>
        </p:nvSpPr>
        <p:spPr/>
        <p:txBody>
          <a:bodyPr/>
          <a:lstStyle/>
          <a:p>
            <a:r>
              <a:rPr lang="it-IT" dirty="0" smtClean="0"/>
              <a:t>Il caso degli ingranaggi</a:t>
            </a:r>
            <a:endParaRPr lang="it-IT" dirty="0"/>
          </a:p>
        </p:txBody>
      </p:sp>
    </p:spTree>
    <p:extLst>
      <p:ext uri="{BB962C8B-B14F-4D97-AF65-F5344CB8AC3E}">
        <p14:creationId xmlns:p14="http://schemas.microsoft.com/office/powerpoint/2010/main" val="251805322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sz="quarter"/>
          </p:nvPr>
        </p:nvSpPr>
        <p:spPr/>
        <p:txBody>
          <a:bodyPr>
            <a:noAutofit/>
          </a:bodyPr>
          <a:lstStyle/>
          <a:p>
            <a:r>
              <a:rPr lang="en-GB" sz="4400" dirty="0" err="1">
                <a:solidFill>
                  <a:srgbClr val="FF3300"/>
                </a:solidFill>
                <a:latin typeface="Arial" pitchFamily="-112" charset="0"/>
              </a:rPr>
              <a:t>Ingranaggi</a:t>
            </a:r>
            <a:r>
              <a:rPr lang="en-GB" sz="4400" dirty="0">
                <a:solidFill>
                  <a:srgbClr val="FF3300"/>
                </a:solidFill>
                <a:latin typeface="Arial" pitchFamily="-112" charset="0"/>
              </a:rPr>
              <a:t>: </a:t>
            </a:r>
            <a:r>
              <a:rPr lang="en-GB" sz="4400" dirty="0" err="1">
                <a:solidFill>
                  <a:srgbClr val="FF3300"/>
                </a:solidFill>
                <a:latin typeface="Arial" pitchFamily="-112" charset="0"/>
              </a:rPr>
              <a:t>modellizzazione</a:t>
            </a:r>
            <a:r>
              <a:rPr lang="en-GB" sz="4400" dirty="0">
                <a:solidFill>
                  <a:srgbClr val="FF3300"/>
                </a:solidFill>
                <a:latin typeface="Arial" pitchFamily="-112" charset="0"/>
              </a:rPr>
              <a:t/>
            </a:r>
            <a:br>
              <a:rPr lang="en-GB" sz="4400" dirty="0">
                <a:solidFill>
                  <a:srgbClr val="FF3300"/>
                </a:solidFill>
                <a:latin typeface="Arial" pitchFamily="-112" charset="0"/>
              </a:rPr>
            </a:br>
            <a:r>
              <a:rPr lang="en-GB" sz="4400" dirty="0" err="1">
                <a:solidFill>
                  <a:srgbClr val="FF3300"/>
                </a:solidFill>
                <a:latin typeface="Arial" pitchFamily="-112" charset="0"/>
              </a:rPr>
              <a:t>algebrica</a:t>
            </a:r>
            <a:r>
              <a:rPr lang="en-GB" sz="4400" dirty="0">
                <a:solidFill>
                  <a:srgbClr val="FF3300"/>
                </a:solidFill>
                <a:latin typeface="Arial" pitchFamily="-112" charset="0"/>
              </a:rPr>
              <a:t> e </a:t>
            </a:r>
            <a:r>
              <a:rPr lang="en-GB" sz="4400" dirty="0" err="1">
                <a:solidFill>
                  <a:srgbClr val="FF3300"/>
                </a:solidFill>
                <a:latin typeface="Arial" pitchFamily="-112" charset="0"/>
              </a:rPr>
              <a:t>geometrica</a:t>
            </a:r>
            <a:endParaRPr lang="en-GB" sz="4400" dirty="0"/>
          </a:p>
        </p:txBody>
      </p:sp>
      <p:pic>
        <p:nvPicPr>
          <p:cNvPr id="59395" name="Picture 3" descr="GEARS4"/>
          <p:cNvPicPr>
            <a:picLocks noGrp="1" noChangeAspect="1" noChangeArrowheads="1"/>
          </p:cNvPicPr>
          <p:nvPr>
            <p:ph sz="quarter" idx="1"/>
          </p:nvPr>
        </p:nvPicPr>
        <p:blipFill>
          <a:blip r:embed="rId3"/>
          <a:srcRect/>
          <a:stretch>
            <a:fillRect/>
          </a:stretch>
        </p:blipFill>
        <p:spPr>
          <a:xfrm>
            <a:off x="3429000" y="1981200"/>
            <a:ext cx="2265363" cy="1981200"/>
          </a:xfrm>
        </p:spPr>
      </p:pic>
      <p:pic>
        <p:nvPicPr>
          <p:cNvPr id="59396" name="Picture 4" descr="GEARS4"/>
          <p:cNvPicPr>
            <a:picLocks noGrp="1" noChangeAspect="1" noChangeArrowheads="1"/>
          </p:cNvPicPr>
          <p:nvPr>
            <p:ph sz="quarter" idx="3"/>
          </p:nvPr>
        </p:nvPicPr>
        <p:blipFill>
          <a:blip r:embed="rId3"/>
          <a:srcRect/>
          <a:stretch>
            <a:fillRect/>
          </a:stretch>
        </p:blipFill>
        <p:spPr>
          <a:xfrm>
            <a:off x="1447800" y="4114800"/>
            <a:ext cx="2265363" cy="1981200"/>
          </a:xfrm>
          <a:noFill/>
          <a:ln/>
        </p:spPr>
      </p:pic>
      <p:sp>
        <p:nvSpPr>
          <p:cNvPr id="59397" name="AutoShape 5"/>
          <p:cNvSpPr>
            <a:spLocks noChangeArrowheads="1"/>
          </p:cNvSpPr>
          <p:nvPr/>
        </p:nvSpPr>
        <p:spPr bwMode="auto">
          <a:xfrm>
            <a:off x="1974850" y="4953000"/>
            <a:ext cx="193675" cy="193675"/>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rgbClr val="FF3300"/>
            </a:solidFill>
            <a:miter lim="800000"/>
            <a:headEnd/>
            <a:tailEnd/>
          </a:ln>
          <a:effectLst/>
        </p:spPr>
        <p:txBody>
          <a:bodyPr wrap="none" anchor="ctr">
            <a:prstTxWarp prst="textNoShape">
              <a:avLst/>
            </a:prstTxWarp>
          </a:bodyPr>
          <a:lstStyle/>
          <a:p>
            <a:pPr algn="ctr" eaLnBrk="0" hangingPunct="0"/>
            <a:endParaRPr lang="en-GB">
              <a:solidFill>
                <a:srgbClr val="FF3300"/>
              </a:solidFill>
            </a:endParaRPr>
          </a:p>
        </p:txBody>
      </p:sp>
      <p:sp>
        <p:nvSpPr>
          <p:cNvPr id="59398" name="AutoShape 6"/>
          <p:cNvSpPr>
            <a:spLocks noChangeArrowheads="1"/>
          </p:cNvSpPr>
          <p:nvPr/>
        </p:nvSpPr>
        <p:spPr bwMode="auto">
          <a:xfrm flipH="1">
            <a:off x="2744788" y="5221288"/>
            <a:ext cx="193675" cy="193675"/>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rgbClr val="FF3300"/>
            </a:solidFill>
            <a:miter lim="800000"/>
            <a:headEnd/>
            <a:tailEnd/>
          </a:ln>
          <a:effectLst/>
        </p:spPr>
        <p:txBody>
          <a:bodyPr wrap="none" anchor="ctr">
            <a:prstTxWarp prst="textNoShape">
              <a:avLst/>
            </a:prstTxWarp>
          </a:bodyPr>
          <a:lstStyle/>
          <a:p>
            <a:endParaRPr lang="it-IT"/>
          </a:p>
        </p:txBody>
      </p:sp>
      <p:pic>
        <p:nvPicPr>
          <p:cNvPr id="59399" name="Picture 7" descr="geo_mod"/>
          <p:cNvPicPr>
            <a:picLocks noGrp="1" noChangeAspect="1" noChangeArrowheads="1"/>
          </p:cNvPicPr>
          <p:nvPr>
            <p:ph sz="quarter" idx="4"/>
          </p:nvPr>
        </p:nvPicPr>
        <p:blipFill>
          <a:blip r:embed="rId4"/>
          <a:srcRect/>
          <a:stretch>
            <a:fillRect/>
          </a:stretch>
        </p:blipFill>
        <p:spPr>
          <a:xfrm>
            <a:off x="5541963" y="4114800"/>
            <a:ext cx="2022475" cy="1981200"/>
          </a:xfrm>
        </p:spPr>
      </p:pic>
      <p:sp>
        <p:nvSpPr>
          <p:cNvPr id="59400" name="AutoShape 8"/>
          <p:cNvSpPr>
            <a:spLocks noChangeArrowheads="1"/>
          </p:cNvSpPr>
          <p:nvPr/>
        </p:nvSpPr>
        <p:spPr bwMode="auto">
          <a:xfrm rot="16200000" flipH="1">
            <a:off x="2058194" y="2971006"/>
            <a:ext cx="814388" cy="8667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3300"/>
          </a:solidFill>
          <a:ln w="9525">
            <a:solidFill>
              <a:schemeClr val="tx1"/>
            </a:solidFill>
            <a:miter lim="800000"/>
            <a:headEnd/>
            <a:tailEnd/>
          </a:ln>
          <a:effectLst/>
        </p:spPr>
        <p:txBody>
          <a:bodyPr vert="eaVert" wrap="none" anchor="ctr">
            <a:prstTxWarp prst="textNoShape">
              <a:avLst/>
            </a:prstTxWarp>
          </a:bodyPr>
          <a:lstStyle/>
          <a:p>
            <a:pPr algn="ctr" eaLnBrk="0" hangingPunct="0"/>
            <a:endParaRPr lang="en-GB">
              <a:solidFill>
                <a:srgbClr val="FF3300"/>
              </a:solidFill>
            </a:endParaRPr>
          </a:p>
        </p:txBody>
      </p:sp>
      <p:sp>
        <p:nvSpPr>
          <p:cNvPr id="59401" name="AutoShape 9"/>
          <p:cNvSpPr>
            <a:spLocks noChangeArrowheads="1"/>
          </p:cNvSpPr>
          <p:nvPr/>
        </p:nvSpPr>
        <p:spPr bwMode="auto">
          <a:xfrm rot="5400000">
            <a:off x="6122194" y="2945606"/>
            <a:ext cx="814388" cy="8667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3300"/>
          </a:solidFill>
          <a:ln w="9525">
            <a:solidFill>
              <a:schemeClr val="tx1"/>
            </a:solidFill>
            <a:miter lim="800000"/>
            <a:headEnd/>
            <a:tailEnd/>
          </a:ln>
          <a:effectLst/>
        </p:spPr>
        <p:txBody>
          <a:bodyPr wrap="none" anchor="ctr">
            <a:prstTxWarp prst="textNoShape">
              <a:avLst/>
            </a:prstTxWarp>
          </a:bodyPr>
          <a:lstStyle/>
          <a:p>
            <a:endParaRPr lang="it-IT"/>
          </a:p>
        </p:txBody>
      </p:sp>
      <p:sp>
        <p:nvSpPr>
          <p:cNvPr id="59402" name="AutoShape 10"/>
          <p:cNvSpPr>
            <a:spLocks noChangeArrowheads="1"/>
          </p:cNvSpPr>
          <p:nvPr/>
        </p:nvSpPr>
        <p:spPr bwMode="auto">
          <a:xfrm>
            <a:off x="304800" y="5410200"/>
            <a:ext cx="914400" cy="914400"/>
          </a:xfrm>
          <a:prstGeom prst="irregularSeal1">
            <a:avLst/>
          </a:prstGeom>
          <a:solidFill>
            <a:srgbClr val="FFFF00"/>
          </a:solidFill>
          <a:ln w="9525">
            <a:solidFill>
              <a:srgbClr val="FF0000"/>
            </a:solidFill>
            <a:miter lim="800000"/>
            <a:headEnd/>
            <a:tailEnd/>
          </a:ln>
          <a:effectLst/>
        </p:spPr>
        <p:txBody>
          <a:bodyPr wrap="none" anchor="ctr">
            <a:prstTxWarp prst="textNoShape">
              <a:avLst/>
            </a:prstTxWarp>
          </a:bodyPr>
          <a:lstStyle/>
          <a:p>
            <a:pPr algn="ctr" eaLnBrk="0" hangingPunct="0"/>
            <a:r>
              <a:rPr lang="it-IT" sz="3200">
                <a:latin typeface="Arial" pitchFamily="-112" charset="0"/>
              </a:rPr>
              <a:t>T</a:t>
            </a:r>
          </a:p>
        </p:txBody>
      </p:sp>
      <p:sp>
        <p:nvSpPr>
          <p:cNvPr id="59403" name="AutoShape 11"/>
          <p:cNvSpPr>
            <a:spLocks noChangeArrowheads="1"/>
          </p:cNvSpPr>
          <p:nvPr/>
        </p:nvSpPr>
        <p:spPr bwMode="auto">
          <a:xfrm>
            <a:off x="7924800" y="5257800"/>
            <a:ext cx="914400" cy="914400"/>
          </a:xfrm>
          <a:prstGeom prst="irregularSeal1">
            <a:avLst/>
          </a:prstGeom>
          <a:solidFill>
            <a:srgbClr val="FFFF00"/>
          </a:solidFill>
          <a:ln w="9525">
            <a:solidFill>
              <a:srgbClr val="FF0000"/>
            </a:solidFill>
            <a:miter lim="800000"/>
            <a:headEnd/>
            <a:tailEnd/>
          </a:ln>
          <a:effectLst/>
        </p:spPr>
        <p:txBody>
          <a:bodyPr wrap="none" anchor="ctr">
            <a:prstTxWarp prst="textNoShape">
              <a:avLst/>
            </a:prstTxWarp>
          </a:bodyPr>
          <a:lstStyle/>
          <a:p>
            <a:pPr algn="ctr" eaLnBrk="0" hangingPunct="0"/>
            <a:r>
              <a:rPr lang="it-IT" sz="3200">
                <a:latin typeface="Arial" pitchFamily="-112" charset="0"/>
              </a:rPr>
              <a:t>T</a:t>
            </a:r>
          </a:p>
        </p:txBody>
      </p:sp>
    </p:spTree>
    <p:extLst>
      <p:ext uri="{BB962C8B-B14F-4D97-AF65-F5344CB8AC3E}">
        <p14:creationId xmlns:p14="http://schemas.microsoft.com/office/powerpoint/2010/main" val="355603769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09600" y="228600"/>
            <a:ext cx="7772400" cy="1143000"/>
          </a:xfrm>
        </p:spPr>
        <p:txBody>
          <a:bodyPr/>
          <a:lstStyle/>
          <a:p>
            <a:r>
              <a:rPr lang="en-GB" dirty="0" err="1" smtClean="0">
                <a:solidFill>
                  <a:srgbClr val="FF3300"/>
                </a:solidFill>
                <a:latin typeface="Arial" pitchFamily="-112" charset="0"/>
              </a:rPr>
              <a:t>Modellizzazione</a:t>
            </a:r>
            <a:endParaRPr lang="it-IT" dirty="0">
              <a:solidFill>
                <a:srgbClr val="FF3300"/>
              </a:solidFill>
              <a:latin typeface="Arial" pitchFamily="-112" charset="0"/>
            </a:endParaRPr>
          </a:p>
        </p:txBody>
      </p:sp>
      <p:graphicFrame>
        <p:nvGraphicFramePr>
          <p:cNvPr id="60419" name="Object 3"/>
          <p:cNvGraphicFramePr>
            <a:graphicFrameLocks noGrp="1" noChangeAspect="1"/>
          </p:cNvGraphicFramePr>
          <p:nvPr>
            <p:ph idx="1"/>
            <p:extLst>
              <p:ext uri="{D42A27DB-BD31-4B8C-83A1-F6EECF244321}">
                <p14:modId xmlns:p14="http://schemas.microsoft.com/office/powerpoint/2010/main" val="3599536200"/>
              </p:ext>
            </p:extLst>
          </p:nvPr>
        </p:nvGraphicFramePr>
        <p:xfrm>
          <a:off x="2316034" y="3763619"/>
          <a:ext cx="4243388" cy="2507857"/>
        </p:xfrm>
        <a:graphic>
          <a:graphicData uri="http://schemas.openxmlformats.org/presentationml/2006/ole">
            <mc:AlternateContent xmlns:mc="http://schemas.openxmlformats.org/markup-compatibility/2006">
              <mc:Choice xmlns:v="urn:schemas-microsoft-com:vml" Requires="v">
                <p:oleObj spid="_x0000_s4172" name="Documento" r:id="rId4" imgW="6434328" imgH="2913888" progId="Word.Document.8">
                  <p:embed/>
                </p:oleObj>
              </mc:Choice>
              <mc:Fallback>
                <p:oleObj name="Documento" r:id="rId4" imgW="6434328" imgH="291388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2391" t="24734" r="22391"/>
                      <a:stretch>
                        <a:fillRect/>
                      </a:stretch>
                    </p:blipFill>
                    <p:spPr bwMode="auto">
                      <a:xfrm>
                        <a:off x="2316034" y="3763619"/>
                        <a:ext cx="4243388" cy="2507857"/>
                      </a:xfrm>
                      <a:prstGeom prst="rect">
                        <a:avLst/>
                      </a:prstGeom>
                      <a:solidFill>
                        <a:schemeClr val="bg1"/>
                      </a:solidFill>
                    </p:spPr>
                  </p:pic>
                </p:oleObj>
              </mc:Fallback>
            </mc:AlternateContent>
          </a:graphicData>
        </a:graphic>
      </p:graphicFrame>
      <p:sp>
        <p:nvSpPr>
          <p:cNvPr id="60420" name="Text Box 4"/>
          <p:cNvSpPr txBox="1">
            <a:spLocks noChangeArrowheads="1"/>
          </p:cNvSpPr>
          <p:nvPr/>
        </p:nvSpPr>
        <p:spPr bwMode="auto">
          <a:xfrm>
            <a:off x="1035050" y="1890826"/>
            <a:ext cx="6934200" cy="1511998"/>
          </a:xfrm>
          <a:prstGeom prst="rect">
            <a:avLst/>
          </a:prstGeom>
          <a:solidFill>
            <a:schemeClr val="bg1"/>
          </a:solidFill>
          <a:ln w="9525">
            <a:noFill/>
            <a:miter lim="800000"/>
            <a:headEnd/>
            <a:tailEnd/>
          </a:ln>
          <a:effectLst/>
        </p:spPr>
        <p:txBody>
          <a:bodyPr>
            <a:prstTxWarp prst="textNoShape">
              <a:avLst/>
            </a:prstTxWarp>
            <a:spAutoFit/>
          </a:bodyPr>
          <a:lstStyle/>
          <a:p>
            <a:pPr algn="ctr" eaLnBrk="0" hangingPunct="0"/>
            <a:r>
              <a:rPr lang="it-IT" b="1" dirty="0"/>
              <a:t>DUE RUOTE MONTATE SU DUE ASSI </a:t>
            </a:r>
          </a:p>
          <a:p>
            <a:pPr algn="ctr" eaLnBrk="0" hangingPunct="0"/>
            <a:r>
              <a:rPr lang="it-IT" b="1" dirty="0"/>
              <a:t>E INGRANATE TRA LORO </a:t>
            </a:r>
          </a:p>
          <a:p>
            <a:pPr algn="ctr" eaLnBrk="0" hangingPunct="0"/>
            <a:r>
              <a:rPr lang="it-IT" b="1" dirty="0"/>
              <a:t>PER MEZZO DI DENTI </a:t>
            </a:r>
          </a:p>
          <a:p>
            <a:pPr algn="ctr" eaLnBrk="0" hangingPunct="0"/>
            <a:r>
              <a:rPr lang="it-IT" b="1" dirty="0"/>
              <a:t>SI MUOVONO IN VERSI CONTRARI.</a:t>
            </a:r>
          </a:p>
          <a:p>
            <a:pPr algn="r" eaLnBrk="0" hangingPunct="0"/>
            <a:r>
              <a:rPr lang="it-IT" b="1" dirty="0"/>
              <a:t>(</a:t>
            </a:r>
            <a:r>
              <a:rPr lang="it-IT" b="1" dirty="0" err="1"/>
              <a:t>Erone</a:t>
            </a:r>
            <a:r>
              <a:rPr lang="it-IT" b="1" dirty="0"/>
              <a:t>)</a:t>
            </a:r>
          </a:p>
        </p:txBody>
      </p:sp>
    </p:spTree>
    <p:extLst>
      <p:ext uri="{BB962C8B-B14F-4D97-AF65-F5344CB8AC3E}">
        <p14:creationId xmlns:p14="http://schemas.microsoft.com/office/powerpoint/2010/main" val="403881242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it-IT" dirty="0" smtClean="0"/>
              <a:t>Problema </a:t>
            </a:r>
            <a:r>
              <a:rPr lang="it-IT" dirty="0" err="1" smtClean="0"/>
              <a:t>V</a:t>
            </a:r>
            <a:r>
              <a:rPr lang="it-IT" dirty="0" smtClean="0"/>
              <a:t> elementare</a:t>
            </a:r>
            <a:endParaRPr lang="it-IT" dirty="0"/>
          </a:p>
        </p:txBody>
      </p:sp>
      <p:sp>
        <p:nvSpPr>
          <p:cNvPr id="128003" name="Rectangle 3"/>
          <p:cNvSpPr>
            <a:spLocks noGrp="1" noChangeArrowheads="1"/>
          </p:cNvSpPr>
          <p:nvPr>
            <p:ph type="body" sz="half" idx="1"/>
          </p:nvPr>
        </p:nvSpPr>
        <p:spPr>
          <a:xfrm>
            <a:off x="685800" y="1981200"/>
            <a:ext cx="3810000" cy="4343400"/>
          </a:xfrm>
          <a:noFill/>
        </p:spPr>
        <p:txBody>
          <a:bodyPr/>
          <a:lstStyle/>
          <a:p>
            <a:pPr marL="0" indent="0">
              <a:spcBef>
                <a:spcPct val="0"/>
              </a:spcBef>
              <a:buFontTx/>
              <a:buNone/>
            </a:pPr>
            <a:r>
              <a:rPr lang="en-GB" sz="2400" dirty="0" smtClean="0">
                <a:latin typeface="Arial" pitchFamily="-65" charset="0"/>
              </a:rPr>
              <a:t>Il </a:t>
            </a:r>
            <a:r>
              <a:rPr lang="en-GB" sz="2400" dirty="0" err="1" smtClean="0">
                <a:latin typeface="Arial" pitchFamily="-65" charset="0"/>
              </a:rPr>
              <a:t>compito</a:t>
            </a:r>
            <a:endParaRPr lang="en-GB" sz="2400" dirty="0" smtClean="0">
              <a:latin typeface="Arial" pitchFamily="-65" charset="0"/>
            </a:endParaRPr>
          </a:p>
          <a:p>
            <a:pPr marL="0" indent="0">
              <a:spcBef>
                <a:spcPct val="0"/>
              </a:spcBef>
              <a:buFontTx/>
              <a:buNone/>
            </a:pPr>
            <a:endParaRPr lang="en-GB" sz="2400" dirty="0" smtClean="0">
              <a:latin typeface="Arial" pitchFamily="-65" charset="0"/>
            </a:endParaRPr>
          </a:p>
          <a:p>
            <a:pPr marL="0" indent="0">
              <a:spcBef>
                <a:spcPct val="0"/>
              </a:spcBef>
              <a:buFontTx/>
              <a:buNone/>
            </a:pPr>
            <a:r>
              <a:rPr lang="en-GB" sz="2400" i="1" dirty="0" smtClean="0">
                <a:latin typeface="Arial" pitchFamily="-65" charset="0"/>
              </a:rPr>
              <a:t> </a:t>
            </a:r>
            <a:r>
              <a:rPr lang="en-GB" sz="2400" i="1" dirty="0" err="1" smtClean="0">
                <a:latin typeface="Arial" pitchFamily="-65" charset="0"/>
              </a:rPr>
              <a:t>Che</a:t>
            </a:r>
            <a:r>
              <a:rPr lang="en-GB" sz="2400" i="1" dirty="0" smtClean="0">
                <a:latin typeface="Arial" pitchFamily="-65" charset="0"/>
              </a:rPr>
              <a:t> </a:t>
            </a:r>
            <a:r>
              <a:rPr lang="en-GB" sz="2400" i="1" dirty="0" err="1" smtClean="0">
                <a:latin typeface="Arial" pitchFamily="-65" charset="0"/>
              </a:rPr>
              <a:t>succede</a:t>
            </a:r>
            <a:r>
              <a:rPr lang="en-GB" sz="2400" i="1" dirty="0" smtClean="0">
                <a:latin typeface="Arial" pitchFamily="-65" charset="0"/>
              </a:rPr>
              <a:t> </a:t>
            </a:r>
            <a:r>
              <a:rPr lang="en-GB" sz="2400" i="1" dirty="0" err="1" smtClean="0">
                <a:latin typeface="Arial" pitchFamily="-65" charset="0"/>
              </a:rPr>
              <a:t>quando</a:t>
            </a:r>
            <a:r>
              <a:rPr lang="en-GB" sz="2400" i="1" dirty="0" smtClean="0">
                <a:latin typeface="Arial" pitchFamily="-65" charset="0"/>
              </a:rPr>
              <a:t> </a:t>
            </a:r>
            <a:r>
              <a:rPr lang="en-GB" sz="2400" i="1" dirty="0" err="1" smtClean="0">
                <a:latin typeface="Arial" pitchFamily="-65" charset="0"/>
              </a:rPr>
              <a:t>si</a:t>
            </a:r>
            <a:r>
              <a:rPr lang="en-GB" sz="2400" i="1" dirty="0" smtClean="0">
                <a:latin typeface="Arial" pitchFamily="-65" charset="0"/>
              </a:rPr>
              <a:t> </a:t>
            </a:r>
            <a:r>
              <a:rPr lang="en-GB" sz="2400" i="1" dirty="0" err="1" smtClean="0">
                <a:latin typeface="Arial" pitchFamily="-65" charset="0"/>
              </a:rPr>
              <a:t>hanno</a:t>
            </a:r>
            <a:r>
              <a:rPr lang="en-GB" sz="2400" i="1" dirty="0" smtClean="0">
                <a:latin typeface="Arial" pitchFamily="-65" charset="0"/>
              </a:rPr>
              <a:t> </a:t>
            </a:r>
            <a:r>
              <a:rPr lang="en-GB" sz="2400" i="1" dirty="0" err="1" smtClean="0">
                <a:latin typeface="Arial" pitchFamily="-65" charset="0"/>
              </a:rPr>
              <a:t>tre</a:t>
            </a:r>
            <a:r>
              <a:rPr lang="en-GB" sz="2400" i="1" dirty="0" smtClean="0">
                <a:latin typeface="Arial" pitchFamily="-65" charset="0"/>
              </a:rPr>
              <a:t> </a:t>
            </a:r>
            <a:r>
              <a:rPr lang="en-GB" sz="2400" i="1" dirty="0" err="1" smtClean="0">
                <a:latin typeface="Arial" pitchFamily="-65" charset="0"/>
              </a:rPr>
              <a:t>ruote</a:t>
            </a:r>
            <a:r>
              <a:rPr lang="en-GB" sz="2400" i="1" dirty="0" smtClean="0">
                <a:latin typeface="Arial" pitchFamily="-65" charset="0"/>
              </a:rPr>
              <a:t> da </a:t>
            </a:r>
            <a:r>
              <a:rPr lang="en-GB" sz="2400" i="1" dirty="0" err="1" smtClean="0">
                <a:latin typeface="Arial" pitchFamily="-65" charset="0"/>
              </a:rPr>
              <a:t>ingranare</a:t>
            </a:r>
            <a:r>
              <a:rPr lang="en-GB" sz="2400" i="1" dirty="0" smtClean="0">
                <a:latin typeface="Arial" pitchFamily="-65" charset="0"/>
              </a:rPr>
              <a:t>?</a:t>
            </a:r>
          </a:p>
          <a:p>
            <a:pPr marL="0" indent="0">
              <a:spcBef>
                <a:spcPct val="0"/>
              </a:spcBef>
              <a:buFontTx/>
              <a:buNone/>
            </a:pPr>
            <a:r>
              <a:rPr lang="en-GB" sz="2400" i="1" dirty="0" smtClean="0">
                <a:latin typeface="Arial" pitchFamily="-65" charset="0"/>
              </a:rPr>
              <a:t>Motiva la </a:t>
            </a:r>
            <a:r>
              <a:rPr lang="en-GB" sz="2400" i="1" dirty="0" err="1" smtClean="0">
                <a:latin typeface="Arial" pitchFamily="-65" charset="0"/>
              </a:rPr>
              <a:t>tua</a:t>
            </a:r>
            <a:r>
              <a:rPr lang="en-GB" sz="2400" i="1" dirty="0" smtClean="0">
                <a:latin typeface="Arial" pitchFamily="-65" charset="0"/>
              </a:rPr>
              <a:t> </a:t>
            </a:r>
            <a:r>
              <a:rPr lang="en-GB" sz="2400" i="1" dirty="0" err="1" smtClean="0">
                <a:latin typeface="Arial" pitchFamily="-65" charset="0"/>
              </a:rPr>
              <a:t>ipotesi</a:t>
            </a:r>
            <a:r>
              <a:rPr lang="en-GB" sz="2400" i="1" dirty="0" smtClean="0">
                <a:latin typeface="Arial" pitchFamily="-65" charset="0"/>
              </a:rPr>
              <a:t>.</a:t>
            </a:r>
          </a:p>
          <a:p>
            <a:pPr marL="0" indent="0">
              <a:spcBef>
                <a:spcPct val="0"/>
              </a:spcBef>
              <a:buFontTx/>
              <a:buNone/>
            </a:pPr>
            <a:endParaRPr lang="it-IT" sz="2400" i="1" dirty="0">
              <a:solidFill>
                <a:srgbClr val="000000"/>
              </a:solidFill>
              <a:latin typeface="Arial" pitchFamily="-65" charset="0"/>
            </a:endParaRPr>
          </a:p>
        </p:txBody>
      </p:sp>
      <p:pic>
        <p:nvPicPr>
          <p:cNvPr id="128006" name="Picture 6" descr="C:\Documenti\Word\AERA\GEARS4.bmp"/>
          <p:cNvPicPr>
            <a:picLocks noGrp="1" noChangeAspect="1" noChangeArrowheads="1"/>
          </p:cNvPicPr>
          <p:nvPr>
            <p:ph type="clipArt" sz="half" idx="2"/>
          </p:nvPr>
        </p:nvPicPr>
        <p:blipFill>
          <a:blip r:embed="rId2"/>
          <a:srcRect/>
          <a:stretch>
            <a:fillRect/>
          </a:stretch>
        </p:blipFill>
        <p:spPr>
          <a:xfrm>
            <a:off x="4648200" y="2371725"/>
            <a:ext cx="3810000" cy="3332163"/>
          </a:xfrm>
          <a:noFill/>
          <a:ln/>
        </p:spPr>
      </p:pic>
      <p:sp>
        <p:nvSpPr>
          <p:cNvPr id="8" name="Segnaposto data 7"/>
          <p:cNvSpPr>
            <a:spLocks noGrp="1"/>
          </p:cNvSpPr>
          <p:nvPr>
            <p:ph type="dt" sz="half" idx="10"/>
          </p:nvPr>
        </p:nvSpPr>
        <p:spPr/>
        <p:txBody>
          <a:bodyPr/>
          <a:lstStyle/>
          <a:p>
            <a:endParaRPr lang="it-IT" dirty="0"/>
          </a:p>
        </p:txBody>
      </p:sp>
    </p:spTree>
    <p:extLst>
      <p:ext uri="{BB962C8B-B14F-4D97-AF65-F5344CB8AC3E}">
        <p14:creationId xmlns:p14="http://schemas.microsoft.com/office/powerpoint/2010/main" val="4058458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128006"/>
                                        </p:tgtEl>
                                        <p:attrNameLst>
                                          <p:attrName>style.visibility</p:attrName>
                                        </p:attrNameLst>
                                      </p:cBhvr>
                                      <p:to>
                                        <p:strVal val="visible"/>
                                      </p:to>
                                    </p:set>
                                    <p:anim calcmode="lin" valueType="num">
                                      <p:cBhvr additive="base">
                                        <p:cTn id="7" dur="500" fill="hold"/>
                                        <p:tgtEl>
                                          <p:spTgt spid="128006"/>
                                        </p:tgtEl>
                                        <p:attrNameLst>
                                          <p:attrName>ppt_x</p:attrName>
                                        </p:attrNameLst>
                                      </p:cBhvr>
                                      <p:tavLst>
                                        <p:tav tm="0">
                                          <p:val>
                                            <p:strVal val="1+#ppt_w/2"/>
                                          </p:val>
                                        </p:tav>
                                        <p:tav tm="100000">
                                          <p:val>
                                            <p:strVal val="#ppt_x"/>
                                          </p:val>
                                        </p:tav>
                                      </p:tavLst>
                                    </p:anim>
                                    <p:anim calcmode="lin" valueType="num">
                                      <p:cBhvr additive="base">
                                        <p:cTn id="8" dur="500" fill="hold"/>
                                        <p:tgtEl>
                                          <p:spTgt spid="1280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28003"/>
                                        </p:tgtEl>
                                        <p:attrNameLst>
                                          <p:attrName>style.visibility</p:attrName>
                                        </p:attrNameLst>
                                      </p:cBhvr>
                                      <p:to>
                                        <p:strVal val="visible"/>
                                      </p:to>
                                    </p:set>
                                    <p:animEffect transition="in" filter="box(out)">
                                      <p:cBhvr>
                                        <p:cTn id="13"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utoUpdateAnimBg="0"/>
      <p:bldP spid="12800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it-IT" dirty="0" smtClean="0"/>
              <a:t>Problema </a:t>
            </a:r>
            <a:r>
              <a:rPr lang="it-IT" dirty="0" err="1" smtClean="0"/>
              <a:t>V</a:t>
            </a:r>
            <a:r>
              <a:rPr lang="it-IT" dirty="0" smtClean="0"/>
              <a:t> elementare</a:t>
            </a:r>
            <a:endParaRPr lang="it-IT" dirty="0"/>
          </a:p>
        </p:txBody>
      </p:sp>
      <p:sp>
        <p:nvSpPr>
          <p:cNvPr id="129027" name="Rectangle 3"/>
          <p:cNvSpPr>
            <a:spLocks noGrp="1" noChangeArrowheads="1"/>
          </p:cNvSpPr>
          <p:nvPr>
            <p:ph type="body" sz="half" idx="1"/>
          </p:nvPr>
        </p:nvSpPr>
        <p:spPr>
          <a:xfrm>
            <a:off x="685800" y="1624013"/>
            <a:ext cx="4419600" cy="3862387"/>
          </a:xfrm>
          <a:solidFill>
            <a:srgbClr val="CCFFCC"/>
          </a:solidFill>
        </p:spPr>
        <p:txBody>
          <a:bodyPr>
            <a:normAutofit/>
          </a:bodyPr>
          <a:lstStyle/>
          <a:p>
            <a:pPr marL="0" indent="0">
              <a:lnSpc>
                <a:spcPct val="90000"/>
              </a:lnSpc>
              <a:spcBef>
                <a:spcPct val="0"/>
              </a:spcBef>
              <a:buFontTx/>
              <a:buNone/>
            </a:pPr>
            <a:r>
              <a:rPr lang="en-GB" sz="2800" dirty="0" smtClean="0">
                <a:solidFill>
                  <a:srgbClr val="000000"/>
                </a:solidFill>
                <a:latin typeface="Arial" pitchFamily="-65" charset="0"/>
              </a:rPr>
              <a:t>La </a:t>
            </a:r>
            <a:r>
              <a:rPr lang="en-GB" sz="2800" dirty="0" err="1" smtClean="0">
                <a:solidFill>
                  <a:srgbClr val="000000"/>
                </a:solidFill>
                <a:latin typeface="Arial" pitchFamily="-65" charset="0"/>
              </a:rPr>
              <a:t>soluzione</a:t>
            </a:r>
            <a:r>
              <a:rPr lang="en-GB" sz="2800" dirty="0" smtClean="0">
                <a:solidFill>
                  <a:srgbClr val="000000"/>
                </a:solidFill>
                <a:latin typeface="Arial" pitchFamily="-65" charset="0"/>
              </a:rPr>
              <a:t> </a:t>
            </a:r>
            <a:r>
              <a:rPr lang="en-GB" sz="2800" dirty="0" err="1" smtClean="0">
                <a:solidFill>
                  <a:srgbClr val="000000"/>
                </a:solidFill>
                <a:latin typeface="Arial" pitchFamily="-65" charset="0"/>
              </a:rPr>
              <a:t>di</a:t>
            </a:r>
            <a:r>
              <a:rPr lang="en-GB" sz="2800" dirty="0" smtClean="0">
                <a:solidFill>
                  <a:srgbClr val="000000"/>
                </a:solidFill>
                <a:latin typeface="Arial" pitchFamily="-65" charset="0"/>
              </a:rPr>
              <a:t> </a:t>
            </a:r>
            <a:r>
              <a:rPr lang="en-GB" sz="2800" dirty="0" err="1" smtClean="0">
                <a:solidFill>
                  <a:srgbClr val="000000"/>
                </a:solidFill>
                <a:latin typeface="Arial" pitchFamily="-65" charset="0"/>
              </a:rPr>
              <a:t>Elisabetta</a:t>
            </a:r>
            <a:endParaRPr lang="en-GB" sz="2800" dirty="0" smtClean="0">
              <a:solidFill>
                <a:srgbClr val="000000"/>
              </a:solidFill>
              <a:latin typeface="Arial" pitchFamily="-65" charset="0"/>
            </a:endParaRPr>
          </a:p>
          <a:p>
            <a:pPr marL="0" indent="0">
              <a:lnSpc>
                <a:spcPct val="90000"/>
              </a:lnSpc>
              <a:spcBef>
                <a:spcPct val="0"/>
              </a:spcBef>
              <a:buFontTx/>
              <a:buNone/>
            </a:pPr>
            <a:endParaRPr lang="en-GB" sz="2800" i="1" dirty="0" smtClean="0">
              <a:solidFill>
                <a:srgbClr val="000000"/>
              </a:solidFill>
              <a:latin typeface="Arial" pitchFamily="-65" charset="0"/>
            </a:endParaRPr>
          </a:p>
          <a:p>
            <a:pPr marL="0" indent="0">
              <a:lnSpc>
                <a:spcPct val="90000"/>
              </a:lnSpc>
              <a:spcBef>
                <a:spcPct val="0"/>
              </a:spcBef>
              <a:buFontTx/>
              <a:buNone/>
            </a:pPr>
            <a:r>
              <a:rPr lang="it-IT" sz="2800" i="1" dirty="0" smtClean="0">
                <a:solidFill>
                  <a:srgbClr val="000000"/>
                </a:solidFill>
                <a:latin typeface="Arial" pitchFamily="-65" charset="0"/>
              </a:rPr>
              <a:t>Due ruote devono girare opposte</a:t>
            </a:r>
          </a:p>
          <a:p>
            <a:pPr marL="0" indent="0">
              <a:lnSpc>
                <a:spcPct val="90000"/>
              </a:lnSpc>
              <a:spcBef>
                <a:spcPct val="0"/>
              </a:spcBef>
              <a:buFontTx/>
              <a:buNone/>
            </a:pPr>
            <a:r>
              <a:rPr lang="it-IT" sz="2800" i="1" dirty="0" smtClean="0">
                <a:solidFill>
                  <a:srgbClr val="000000"/>
                </a:solidFill>
                <a:latin typeface="Arial" pitchFamily="-65" charset="0"/>
              </a:rPr>
              <a:t>Potremmo farlo con le dita, anche, ricordi.</a:t>
            </a:r>
          </a:p>
          <a:p>
            <a:pPr marL="0" indent="0">
              <a:lnSpc>
                <a:spcPct val="90000"/>
              </a:lnSpc>
              <a:spcBef>
                <a:spcPct val="0"/>
              </a:spcBef>
              <a:buFontTx/>
              <a:buNone/>
            </a:pPr>
            <a:r>
              <a:rPr lang="it-IT" sz="2800" i="1" dirty="0" smtClean="0">
                <a:solidFill>
                  <a:srgbClr val="000000"/>
                </a:solidFill>
                <a:latin typeface="Arial" pitchFamily="-65" charset="0"/>
              </a:rPr>
              <a:t>Ho disegnato due ruote con le frecce in direzioni opposte. </a:t>
            </a:r>
            <a:endParaRPr lang="en-GB" sz="2800" i="1" dirty="0" smtClean="0">
              <a:solidFill>
                <a:srgbClr val="000000"/>
              </a:solidFill>
              <a:latin typeface="Arial" pitchFamily="-65" charset="0"/>
            </a:endParaRPr>
          </a:p>
          <a:p>
            <a:pPr marL="0" indent="0">
              <a:lnSpc>
                <a:spcPct val="90000"/>
              </a:lnSpc>
              <a:spcBef>
                <a:spcPct val="0"/>
              </a:spcBef>
              <a:buFontTx/>
              <a:buNone/>
            </a:pPr>
            <a:endParaRPr lang="it-IT" sz="2800" i="1" dirty="0">
              <a:solidFill>
                <a:srgbClr val="000000"/>
              </a:solidFill>
              <a:latin typeface="Arial" pitchFamily="-65" charset="0"/>
            </a:endParaRPr>
          </a:p>
        </p:txBody>
      </p:sp>
      <p:graphicFrame>
        <p:nvGraphicFramePr>
          <p:cNvPr id="129028" name="Object 4" descr="C:\Documenti\Word\AERA\veron.bmp"/>
          <p:cNvGraphicFramePr>
            <a:graphicFrameLocks noGrp="1" noChangeAspect="1"/>
          </p:cNvGraphicFramePr>
          <p:nvPr>
            <p:ph type="clipArt" sz="half" idx="2"/>
          </p:nvPr>
        </p:nvGraphicFramePr>
        <p:xfrm>
          <a:off x="5105400" y="2422525"/>
          <a:ext cx="3810000" cy="3227388"/>
        </p:xfrm>
        <a:graphic>
          <a:graphicData uri="http://schemas.openxmlformats.org/presentationml/2006/ole">
            <mc:AlternateContent xmlns:mc="http://schemas.openxmlformats.org/markup-compatibility/2006">
              <mc:Choice xmlns:v="urn:schemas-microsoft-com:vml" Requires="v">
                <p:oleObj spid="_x0000_s5194" name="Documento" r:id="rId3" imgW="923544" imgH="783336" progId="Word.Document.8">
                  <p:embed/>
                </p:oleObj>
              </mc:Choice>
              <mc:Fallback>
                <p:oleObj name="Documento" r:id="rId3" imgW="923544" imgH="78333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422525"/>
                        <a:ext cx="3810000" cy="322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75388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9027"/>
                                        </p:tgtEl>
                                        <p:attrNameLst>
                                          <p:attrName>style.visibility</p:attrName>
                                        </p:attrNameLst>
                                      </p:cBhvr>
                                      <p:to>
                                        <p:strVal val="visible"/>
                                      </p:to>
                                    </p:set>
                                    <p:animEffect transition="in" filter="box(out)">
                                      <p:cBhvr>
                                        <p:cTn id="7" dur="500"/>
                                        <p:tgtEl>
                                          <p:spTgt spid="1290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29028"/>
                                        </p:tgtEl>
                                        <p:attrNameLst>
                                          <p:attrName>style.visibility</p:attrName>
                                        </p:attrNameLst>
                                      </p:cBhvr>
                                      <p:to>
                                        <p:strVal val="visible"/>
                                      </p:to>
                                    </p:set>
                                    <p:animEffect transition="in" filter="box(out)">
                                      <p:cBhvr>
                                        <p:cTn id="12"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it-IT" dirty="0" smtClean="0"/>
              <a:t>Problema </a:t>
            </a:r>
            <a:r>
              <a:rPr lang="it-IT" dirty="0" err="1" smtClean="0"/>
              <a:t>V</a:t>
            </a:r>
            <a:r>
              <a:rPr lang="it-IT" dirty="0" smtClean="0"/>
              <a:t> elementare</a:t>
            </a:r>
            <a:endParaRPr lang="it-IT" dirty="0"/>
          </a:p>
        </p:txBody>
      </p:sp>
      <p:sp>
        <p:nvSpPr>
          <p:cNvPr id="129027" name="Rectangle 3"/>
          <p:cNvSpPr>
            <a:spLocks noGrp="1" noChangeArrowheads="1"/>
          </p:cNvSpPr>
          <p:nvPr>
            <p:ph type="body" sz="half" idx="1"/>
          </p:nvPr>
        </p:nvSpPr>
        <p:spPr>
          <a:xfrm>
            <a:off x="685800" y="1624013"/>
            <a:ext cx="4419600" cy="3862387"/>
          </a:xfrm>
          <a:solidFill>
            <a:srgbClr val="CCFFCC"/>
          </a:solidFill>
        </p:spPr>
        <p:txBody>
          <a:bodyPr>
            <a:normAutofit/>
          </a:bodyPr>
          <a:lstStyle/>
          <a:p>
            <a:pPr marL="0" indent="0">
              <a:lnSpc>
                <a:spcPct val="90000"/>
              </a:lnSpc>
              <a:spcBef>
                <a:spcPct val="0"/>
              </a:spcBef>
              <a:buFontTx/>
              <a:buNone/>
            </a:pPr>
            <a:r>
              <a:rPr lang="en-GB" sz="2800" dirty="0" smtClean="0">
                <a:solidFill>
                  <a:srgbClr val="000000"/>
                </a:solidFill>
                <a:latin typeface="Arial" pitchFamily="-65" charset="0"/>
              </a:rPr>
              <a:t>La </a:t>
            </a:r>
            <a:r>
              <a:rPr lang="en-GB" sz="2800" dirty="0" err="1" smtClean="0">
                <a:solidFill>
                  <a:srgbClr val="000000"/>
                </a:solidFill>
                <a:latin typeface="Arial" pitchFamily="-65" charset="0"/>
              </a:rPr>
              <a:t>soluzione</a:t>
            </a:r>
            <a:r>
              <a:rPr lang="en-GB" sz="2800" dirty="0" smtClean="0">
                <a:solidFill>
                  <a:srgbClr val="000000"/>
                </a:solidFill>
                <a:latin typeface="Arial" pitchFamily="-65" charset="0"/>
              </a:rPr>
              <a:t> </a:t>
            </a:r>
            <a:r>
              <a:rPr lang="en-GB" sz="2800" dirty="0" err="1" smtClean="0">
                <a:solidFill>
                  <a:srgbClr val="000000"/>
                </a:solidFill>
                <a:latin typeface="Arial" pitchFamily="-65" charset="0"/>
              </a:rPr>
              <a:t>di</a:t>
            </a:r>
            <a:r>
              <a:rPr lang="en-GB" sz="2800" dirty="0" smtClean="0">
                <a:solidFill>
                  <a:srgbClr val="000000"/>
                </a:solidFill>
                <a:latin typeface="Arial" pitchFamily="-65" charset="0"/>
              </a:rPr>
              <a:t> </a:t>
            </a:r>
            <a:r>
              <a:rPr lang="en-GB" sz="2800" dirty="0" err="1" smtClean="0">
                <a:solidFill>
                  <a:srgbClr val="000000"/>
                </a:solidFill>
                <a:latin typeface="Arial" pitchFamily="-65" charset="0"/>
              </a:rPr>
              <a:t>Elisabetta</a:t>
            </a:r>
            <a:endParaRPr lang="en-GB" sz="2800" dirty="0" smtClean="0">
              <a:solidFill>
                <a:srgbClr val="000000"/>
              </a:solidFill>
              <a:latin typeface="Arial" pitchFamily="-65" charset="0"/>
            </a:endParaRPr>
          </a:p>
          <a:p>
            <a:pPr marL="0" indent="0">
              <a:lnSpc>
                <a:spcPct val="90000"/>
              </a:lnSpc>
              <a:spcBef>
                <a:spcPct val="0"/>
              </a:spcBef>
              <a:buFontTx/>
              <a:buNone/>
            </a:pPr>
            <a:endParaRPr lang="en-GB" sz="2800" i="1" dirty="0" smtClean="0">
              <a:solidFill>
                <a:srgbClr val="000000"/>
              </a:solidFill>
              <a:latin typeface="Arial" pitchFamily="-65" charset="0"/>
            </a:endParaRPr>
          </a:p>
          <a:p>
            <a:pPr marL="0" indent="0">
              <a:lnSpc>
                <a:spcPct val="90000"/>
              </a:lnSpc>
              <a:spcBef>
                <a:spcPct val="0"/>
              </a:spcBef>
              <a:buFontTx/>
              <a:buNone/>
            </a:pPr>
            <a:r>
              <a:rPr lang="it-IT" sz="2800" b="1" i="1" dirty="0" smtClean="0">
                <a:solidFill>
                  <a:srgbClr val="D43614"/>
                </a:solidFill>
                <a:latin typeface="Arial" pitchFamily="-65" charset="0"/>
              </a:rPr>
              <a:t>Due ruote devono girare opposte</a:t>
            </a:r>
          </a:p>
          <a:p>
            <a:pPr marL="0" indent="0">
              <a:lnSpc>
                <a:spcPct val="90000"/>
              </a:lnSpc>
              <a:spcBef>
                <a:spcPct val="0"/>
              </a:spcBef>
              <a:buFontTx/>
              <a:buNone/>
            </a:pPr>
            <a:r>
              <a:rPr lang="it-IT" sz="2800" i="1" dirty="0" smtClean="0">
                <a:solidFill>
                  <a:srgbClr val="000000"/>
                </a:solidFill>
                <a:latin typeface="Arial" pitchFamily="-65" charset="0"/>
              </a:rPr>
              <a:t>Potremmo farlo con le dita, anche, ricordi.</a:t>
            </a:r>
          </a:p>
          <a:p>
            <a:pPr marL="0" indent="0">
              <a:lnSpc>
                <a:spcPct val="90000"/>
              </a:lnSpc>
              <a:spcBef>
                <a:spcPct val="0"/>
              </a:spcBef>
              <a:buFontTx/>
              <a:buNone/>
            </a:pPr>
            <a:r>
              <a:rPr lang="it-IT" sz="2800" i="1" dirty="0" smtClean="0">
                <a:solidFill>
                  <a:srgbClr val="000000"/>
                </a:solidFill>
                <a:latin typeface="Arial" pitchFamily="-65" charset="0"/>
              </a:rPr>
              <a:t>Ho disegnato due ruote con le frecce in direzioni opposte. </a:t>
            </a:r>
            <a:endParaRPr lang="en-GB" sz="2800" i="1" dirty="0" smtClean="0">
              <a:solidFill>
                <a:srgbClr val="000000"/>
              </a:solidFill>
              <a:latin typeface="Arial" pitchFamily="-65" charset="0"/>
            </a:endParaRPr>
          </a:p>
          <a:p>
            <a:pPr marL="0" indent="0">
              <a:lnSpc>
                <a:spcPct val="90000"/>
              </a:lnSpc>
              <a:spcBef>
                <a:spcPct val="0"/>
              </a:spcBef>
              <a:buFontTx/>
              <a:buNone/>
            </a:pPr>
            <a:endParaRPr lang="it-IT" sz="2800" i="1" dirty="0">
              <a:solidFill>
                <a:srgbClr val="000000"/>
              </a:solidFill>
              <a:latin typeface="Arial" pitchFamily="-65" charset="0"/>
            </a:endParaRPr>
          </a:p>
        </p:txBody>
      </p:sp>
      <p:graphicFrame>
        <p:nvGraphicFramePr>
          <p:cNvPr id="129028" name="Object 4" descr="C:\Documenti\Word\AERA\veron.bmp"/>
          <p:cNvGraphicFramePr>
            <a:graphicFrameLocks noGrp="1" noChangeAspect="1"/>
          </p:cNvGraphicFramePr>
          <p:nvPr>
            <p:ph type="clipArt" sz="half" idx="2"/>
          </p:nvPr>
        </p:nvGraphicFramePr>
        <p:xfrm>
          <a:off x="5105400" y="2422525"/>
          <a:ext cx="3810000" cy="3227388"/>
        </p:xfrm>
        <a:graphic>
          <a:graphicData uri="http://schemas.openxmlformats.org/presentationml/2006/ole">
            <mc:AlternateContent xmlns:mc="http://schemas.openxmlformats.org/markup-compatibility/2006">
              <mc:Choice xmlns:v="urn:schemas-microsoft-com:vml" Requires="v">
                <p:oleObj spid="_x0000_s6218" name="Documento" r:id="rId3" imgW="923544" imgH="783336" progId="Word.Document.8">
                  <p:embed/>
                </p:oleObj>
              </mc:Choice>
              <mc:Fallback>
                <p:oleObj name="Documento" r:id="rId3" imgW="923544" imgH="78333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422525"/>
                        <a:ext cx="3810000" cy="322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9029" name="AutoShape 5"/>
          <p:cNvSpPr>
            <a:spLocks noChangeArrowheads="1"/>
          </p:cNvSpPr>
          <p:nvPr/>
        </p:nvSpPr>
        <p:spPr bwMode="auto">
          <a:xfrm>
            <a:off x="3505200" y="533400"/>
            <a:ext cx="4876800" cy="3581400"/>
          </a:xfrm>
          <a:prstGeom prst="irregularSeal1">
            <a:avLst/>
          </a:prstGeom>
          <a:solidFill>
            <a:srgbClr val="CC3300"/>
          </a:solidFill>
          <a:ln w="9525">
            <a:solidFill>
              <a:schemeClr val="tx1"/>
            </a:solidFill>
            <a:miter lim="800000"/>
            <a:headEnd/>
            <a:tailEnd/>
          </a:ln>
          <a:effectLst/>
        </p:spPr>
        <p:txBody>
          <a:bodyPr wrap="none" anchor="ctr">
            <a:prstTxWarp prst="textNoShape">
              <a:avLst/>
            </a:prstTxWarp>
          </a:bodyPr>
          <a:lstStyle/>
          <a:p>
            <a:pPr algn="ctr"/>
            <a:r>
              <a:rPr lang="it-IT" sz="3200" dirty="0" smtClean="0"/>
              <a:t>Germe di Teoria</a:t>
            </a:r>
            <a:endParaRPr lang="it-IT" sz="3200" dirty="0"/>
          </a:p>
        </p:txBody>
      </p:sp>
    </p:spTree>
    <p:extLst>
      <p:ext uri="{BB962C8B-B14F-4D97-AF65-F5344CB8AC3E}">
        <p14:creationId xmlns:p14="http://schemas.microsoft.com/office/powerpoint/2010/main" val="3980495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box(out)">
                                      <p:cBhvr>
                                        <p:cTn id="7" dur="5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it-IT" dirty="0" smtClean="0"/>
              <a:t>Problema </a:t>
            </a:r>
            <a:r>
              <a:rPr lang="it-IT" dirty="0" err="1" smtClean="0"/>
              <a:t>V</a:t>
            </a:r>
            <a:r>
              <a:rPr lang="it-IT" dirty="0" smtClean="0"/>
              <a:t> elementare</a:t>
            </a:r>
            <a:endParaRPr lang="it-IT" dirty="0"/>
          </a:p>
        </p:txBody>
      </p:sp>
      <p:sp>
        <p:nvSpPr>
          <p:cNvPr id="126979" name="Rectangle 3"/>
          <p:cNvSpPr>
            <a:spLocks noGrp="1" noChangeArrowheads="1"/>
          </p:cNvSpPr>
          <p:nvPr>
            <p:ph type="body" sz="half" idx="1"/>
          </p:nvPr>
        </p:nvSpPr>
        <p:spPr>
          <a:xfrm>
            <a:off x="152400" y="1624013"/>
            <a:ext cx="4495800" cy="5005387"/>
          </a:xfrm>
          <a:solidFill>
            <a:srgbClr val="CCFFCC"/>
          </a:solidFill>
        </p:spPr>
        <p:txBody>
          <a:bodyPr>
            <a:normAutofit/>
          </a:bodyPr>
          <a:lstStyle/>
          <a:p>
            <a:pPr marL="0" indent="0">
              <a:lnSpc>
                <a:spcPct val="90000"/>
              </a:lnSpc>
              <a:spcBef>
                <a:spcPct val="0"/>
              </a:spcBef>
              <a:buFontTx/>
              <a:buNone/>
            </a:pPr>
            <a:r>
              <a:rPr lang="it-IT" sz="2400" dirty="0" smtClean="0">
                <a:solidFill>
                  <a:srgbClr val="000000"/>
                </a:solidFill>
                <a:latin typeface="Arial" pitchFamily="-65" charset="0"/>
              </a:rPr>
              <a:t>La soluzione di </a:t>
            </a:r>
            <a:r>
              <a:rPr lang="it-IT" sz="2400" dirty="0" err="1" smtClean="0">
                <a:solidFill>
                  <a:srgbClr val="000000"/>
                </a:solidFill>
                <a:latin typeface="Arial" pitchFamily="-65" charset="0"/>
              </a:rPr>
              <a:t>elisabetta</a:t>
            </a:r>
            <a:endParaRPr lang="it-IT" sz="2400" dirty="0" smtClean="0">
              <a:solidFill>
                <a:srgbClr val="000000"/>
              </a:solidFill>
              <a:latin typeface="Arial" pitchFamily="-65" charset="0"/>
            </a:endParaRPr>
          </a:p>
          <a:p>
            <a:pPr marL="0" indent="0" algn="just">
              <a:lnSpc>
                <a:spcPct val="90000"/>
              </a:lnSpc>
              <a:buFontTx/>
              <a:buNone/>
            </a:pPr>
            <a:r>
              <a:rPr lang="it-IT" sz="2400" i="1" dirty="0" smtClean="0">
                <a:solidFill>
                  <a:srgbClr val="000000"/>
                </a:solidFill>
                <a:latin typeface="Arial" pitchFamily="-65" charset="0"/>
              </a:rPr>
              <a:t>Sono sullo stesso piano; ma se io provo a girare una si vedrebbe quelle due girare nella stessa direzione e l’altra gira in direzione opposta</a:t>
            </a:r>
          </a:p>
          <a:p>
            <a:pPr marL="0" indent="0" algn="just">
              <a:lnSpc>
                <a:spcPct val="90000"/>
              </a:lnSpc>
              <a:buFontTx/>
              <a:buNone/>
            </a:pPr>
            <a:r>
              <a:rPr lang="it-IT" sz="2400" i="1" dirty="0" smtClean="0">
                <a:solidFill>
                  <a:srgbClr val="000000"/>
                </a:solidFill>
                <a:latin typeface="Arial" pitchFamily="-65" charset="0"/>
              </a:rPr>
              <a:t>Non possono girare, perché la prima gira in senso orario, la seconda in senso antiorario e  anche la terza in senso orario, ma la prima e la terza si toccano e quindi non possono girare.  </a:t>
            </a:r>
            <a:endParaRPr lang="it-IT" sz="2000" i="1" dirty="0">
              <a:solidFill>
                <a:srgbClr val="000000"/>
              </a:solidFill>
              <a:latin typeface="Arial" pitchFamily="-65" charset="0"/>
            </a:endParaRPr>
          </a:p>
        </p:txBody>
      </p:sp>
      <p:graphicFrame>
        <p:nvGraphicFramePr>
          <p:cNvPr id="126984" name="Object 8"/>
          <p:cNvGraphicFramePr>
            <a:graphicFrameLocks noGrp="1" noChangeAspect="1"/>
          </p:cNvGraphicFramePr>
          <p:nvPr>
            <p:ph type="clipArt" sz="half" idx="2"/>
            <p:extLst>
              <p:ext uri="{D42A27DB-BD31-4B8C-83A1-F6EECF244321}">
                <p14:modId xmlns:p14="http://schemas.microsoft.com/office/powerpoint/2010/main" val="3469874827"/>
              </p:ext>
            </p:extLst>
          </p:nvPr>
        </p:nvGraphicFramePr>
        <p:xfrm>
          <a:off x="4932168" y="2282825"/>
          <a:ext cx="3810000" cy="3511550"/>
        </p:xfrm>
        <a:graphic>
          <a:graphicData uri="http://schemas.openxmlformats.org/presentationml/2006/ole">
            <mc:AlternateContent xmlns:mc="http://schemas.openxmlformats.org/markup-compatibility/2006">
              <mc:Choice xmlns:v="urn:schemas-microsoft-com:vml" Requires="v">
                <p:oleObj spid="_x0000_s7243" name="Documento" r:id="rId3" imgW="2042160" imgH="1880616" progId="Word.Document.8">
                  <p:embed/>
                </p:oleObj>
              </mc:Choice>
              <mc:Fallback>
                <p:oleObj name="Documento" r:id="rId3" imgW="2042160" imgH="188061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168" y="2282825"/>
                        <a:ext cx="3810000" cy="3511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4139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box(out)">
                                      <p:cBhvr>
                                        <p:cTn id="7" dur="500"/>
                                        <p:tgtEl>
                                          <p:spTgt spid="1269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26984"/>
                                        </p:tgtEl>
                                        <p:attrNameLst>
                                          <p:attrName>style.visibility</p:attrName>
                                        </p:attrNameLst>
                                      </p:cBhvr>
                                      <p:to>
                                        <p:strVal val="visible"/>
                                      </p:to>
                                    </p:set>
                                    <p:animEffect transition="in" filter="box(out)">
                                      <p:cBhvr>
                                        <p:cTn id="12" dur="500"/>
                                        <p:tgtEl>
                                          <p:spTgt spid="126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en-GB" dirty="0" err="1" smtClean="0"/>
              <a:t>Perché</a:t>
            </a:r>
            <a:r>
              <a:rPr lang="en-GB" dirty="0" smtClean="0"/>
              <a:t> ci </a:t>
            </a:r>
            <a:r>
              <a:rPr lang="en-GB" dirty="0" err="1" smtClean="0"/>
              <a:t>sono</a:t>
            </a:r>
            <a:r>
              <a:rPr lang="en-GB" dirty="0" smtClean="0"/>
              <a:t> </a:t>
            </a:r>
            <a:r>
              <a:rPr lang="en-GB" dirty="0" err="1" smtClean="0"/>
              <a:t>tanti</a:t>
            </a:r>
            <a:r>
              <a:rPr lang="en-GB" dirty="0" smtClean="0"/>
              <a:t> </a:t>
            </a:r>
            <a:r>
              <a:rPr lang="en-GB" dirty="0" err="1" smtClean="0"/>
              <a:t>che</a:t>
            </a:r>
            <a:r>
              <a:rPr lang="en-GB" dirty="0" smtClean="0"/>
              <a:t> non </a:t>
            </a:r>
            <a:r>
              <a:rPr lang="en-GB" dirty="0" err="1" smtClean="0"/>
              <a:t>capiscono</a:t>
            </a:r>
            <a:r>
              <a:rPr lang="en-GB" dirty="0" smtClean="0"/>
              <a:t> la </a:t>
            </a:r>
            <a:r>
              <a:rPr lang="en-GB" dirty="0" err="1"/>
              <a:t>M</a:t>
            </a:r>
            <a:r>
              <a:rPr lang="en-GB" dirty="0" err="1" smtClean="0"/>
              <a:t>atematica</a:t>
            </a:r>
            <a:r>
              <a:rPr lang="en-GB" dirty="0" smtClean="0"/>
              <a:t>?</a:t>
            </a:r>
            <a:endParaRPr lang="en-GB" dirty="0"/>
          </a:p>
        </p:txBody>
      </p:sp>
      <p:sp>
        <p:nvSpPr>
          <p:cNvPr id="5" name="Rettangolo 4"/>
          <p:cNvSpPr/>
          <p:nvPr/>
        </p:nvSpPr>
        <p:spPr>
          <a:xfrm>
            <a:off x="792162" y="1720839"/>
            <a:ext cx="7774216" cy="4401205"/>
          </a:xfrm>
          <a:prstGeom prst="rect">
            <a:avLst/>
          </a:prstGeom>
        </p:spPr>
        <p:txBody>
          <a:bodyPr wrap="square">
            <a:spAutoFit/>
          </a:bodyPr>
          <a:lstStyle/>
          <a:p>
            <a:r>
              <a:rPr lang="fr-FR" sz="2800" dirty="0"/>
              <a:t>Comment se fait-il qu'il y a tant d'esprits qui se refusent à comprendre les mathématiques? N'y a-t-il pas là quelque chose de paradoxal? Comment, voilà une science qui ne fait appel qu'aux principes fondamentaux de la logique, au principe de contradiction, par exemple, à ce qui fait pour ainsi dire le squelette de notre entendement, à ce qu'on ne saurait dépouiller sans cesser de penser, et il y a des gens qui la trouvent obscure ! et même ils sont en majorité́ ! </a:t>
            </a:r>
            <a:r>
              <a:rPr lang="fr-FR" sz="2800" dirty="0" smtClean="0"/>
              <a:t>(Henri Poincaré, 1908) p. 123</a:t>
            </a:r>
            <a:endParaRPr lang="en-US" sz="2800" dirty="0"/>
          </a:p>
        </p:txBody>
      </p:sp>
    </p:spTree>
    <p:extLst>
      <p:ext uri="{BB962C8B-B14F-4D97-AF65-F5344CB8AC3E}">
        <p14:creationId xmlns:p14="http://schemas.microsoft.com/office/powerpoint/2010/main" val="30038890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smtClean="0"/>
              <a:t>Germ</a:t>
            </a:r>
            <a:r>
              <a:rPr lang="it-IT" dirty="0" smtClean="0"/>
              <a:t> </a:t>
            </a:r>
            <a:r>
              <a:rPr lang="it-IT" dirty="0" err="1" smtClean="0"/>
              <a:t>theory</a:t>
            </a:r>
            <a:r>
              <a:rPr lang="it-IT" dirty="0" smtClean="0"/>
              <a:t> </a:t>
            </a:r>
            <a:endParaRPr lang="it-IT" dirty="0"/>
          </a:p>
        </p:txBody>
      </p:sp>
      <p:sp>
        <p:nvSpPr>
          <p:cNvPr id="3" name="Segnaposto contenuto 2"/>
          <p:cNvSpPr>
            <a:spLocks noGrp="1"/>
          </p:cNvSpPr>
          <p:nvPr>
            <p:ph type="subTitle" idx="1"/>
          </p:nvPr>
        </p:nvSpPr>
        <p:spPr/>
        <p:txBody>
          <a:bodyPr/>
          <a:lstStyle/>
          <a:p>
            <a:r>
              <a:rPr lang="it-IT" dirty="0" smtClean="0"/>
              <a:t>Il caso del disegno dal vero</a:t>
            </a:r>
            <a:endParaRPr lang="it-IT" dirty="0"/>
          </a:p>
        </p:txBody>
      </p:sp>
    </p:spTree>
    <p:extLst>
      <p:ext uri="{BB962C8B-B14F-4D97-AF65-F5344CB8AC3E}">
        <p14:creationId xmlns:p14="http://schemas.microsoft.com/office/powerpoint/2010/main" val="1781556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Il disegno in prospettiva</a:t>
            </a:r>
            <a:endParaRPr lang="it-IT" dirty="0"/>
          </a:p>
        </p:txBody>
      </p:sp>
      <p:pic>
        <p:nvPicPr>
          <p:cNvPr id="2" name="Segnaposto contenuto 1"/>
          <p:cNvPicPr>
            <a:picLocks noGrp="1" noChangeAspect="1"/>
          </p:cNvPicPr>
          <p:nvPr>
            <p:ph idx="1"/>
          </p:nvPr>
        </p:nvPicPr>
        <p:blipFill>
          <a:blip r:embed="rId2"/>
          <a:srcRect t="-108887" b="-108887"/>
          <a:stretch>
            <a:fillRect/>
          </a:stretch>
        </p:blipFill>
        <p:spPr>
          <a:xfrm>
            <a:off x="3108818" y="381001"/>
            <a:ext cx="5590215" cy="8352742"/>
          </a:xfrm>
        </p:spPr>
      </p:pic>
      <p:sp>
        <p:nvSpPr>
          <p:cNvPr id="7" name="Segnaposto testo 6"/>
          <p:cNvSpPr>
            <a:spLocks noGrp="1"/>
          </p:cNvSpPr>
          <p:nvPr>
            <p:ph type="body" sz="half" idx="2"/>
          </p:nvPr>
        </p:nvSpPr>
        <p:spPr/>
        <p:txBody>
          <a:bodyPr/>
          <a:lstStyle/>
          <a:p>
            <a:endParaRPr lang="it-IT" dirty="0"/>
          </a:p>
        </p:txBody>
      </p:sp>
    </p:spTree>
    <p:extLst>
      <p:ext uri="{BB962C8B-B14F-4D97-AF65-F5344CB8AC3E}">
        <p14:creationId xmlns:p14="http://schemas.microsoft.com/office/powerpoint/2010/main" val="3613908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Un percorso che inizia in 2° e continua negli anni</a:t>
            </a:r>
            <a:endParaRPr lang="it-IT" dirty="0"/>
          </a:p>
        </p:txBody>
      </p:sp>
      <p:sp>
        <p:nvSpPr>
          <p:cNvPr id="6" name="Segnaposto contenuto 5"/>
          <p:cNvSpPr>
            <a:spLocks noGrp="1"/>
          </p:cNvSpPr>
          <p:nvPr>
            <p:ph idx="1"/>
          </p:nvPr>
        </p:nvSpPr>
        <p:spPr/>
        <p:txBody>
          <a:bodyPr/>
          <a:lstStyle/>
          <a:p>
            <a:r>
              <a:rPr lang="it-IT" dirty="0" smtClean="0"/>
              <a:t>Attività di disegno dal vero ed osservazione di rappresentazioni: fotografie, quadri, </a:t>
            </a:r>
            <a:r>
              <a:rPr lang="is-IS" dirty="0" smtClean="0"/>
              <a:t>…</a:t>
            </a:r>
          </a:p>
          <a:p>
            <a:r>
              <a:rPr lang="it-IT" dirty="0" smtClean="0"/>
              <a:t>Discussione centrata su cosa cambia e cosa si conserva, fino a condividere alcuni principi </a:t>
            </a:r>
            <a:endParaRPr lang="it-IT" dirty="0"/>
          </a:p>
        </p:txBody>
      </p:sp>
    </p:spTree>
    <p:extLst>
      <p:ext uri="{BB962C8B-B14F-4D97-AF65-F5344CB8AC3E}">
        <p14:creationId xmlns:p14="http://schemas.microsoft.com/office/powerpoint/2010/main" val="1090863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Tavola degli invarianti</a:t>
            </a:r>
            <a:endParaRPr lang="it-IT" dirty="0"/>
          </a:p>
        </p:txBody>
      </p:sp>
      <p:graphicFrame>
        <p:nvGraphicFramePr>
          <p:cNvPr id="7" name="Segnaposto contenuto 6"/>
          <p:cNvGraphicFramePr>
            <a:graphicFrameLocks noGrp="1"/>
          </p:cNvGraphicFramePr>
          <p:nvPr>
            <p:ph idx="1"/>
            <p:extLst>
              <p:ext uri="{D42A27DB-BD31-4B8C-83A1-F6EECF244321}">
                <p14:modId xmlns:p14="http://schemas.microsoft.com/office/powerpoint/2010/main" val="1811309064"/>
              </p:ext>
            </p:extLst>
          </p:nvPr>
        </p:nvGraphicFramePr>
        <p:xfrm>
          <a:off x="151650" y="2861681"/>
          <a:ext cx="8992350" cy="3781370"/>
        </p:xfrm>
        <a:graphic>
          <a:graphicData uri="http://schemas.openxmlformats.org/drawingml/2006/table">
            <a:tbl>
              <a:tblPr firstRow="1" bandRow="1">
                <a:tableStyleId>{5C22544A-7EE6-4342-B048-85BDC9FD1C3A}</a:tableStyleId>
              </a:tblPr>
              <a:tblGrid>
                <a:gridCol w="4496175"/>
                <a:gridCol w="4496175"/>
              </a:tblGrid>
              <a:tr h="609970">
                <a:tc>
                  <a:txBody>
                    <a:bodyPr/>
                    <a:lstStyle/>
                    <a:p>
                      <a:pPr>
                        <a:spcAft>
                          <a:spcPts val="0"/>
                        </a:spcAft>
                      </a:pPr>
                      <a:r>
                        <a:rPr lang="it-IT" sz="2400" dirty="0" smtClean="0">
                          <a:solidFill>
                            <a:srgbClr val="000000"/>
                          </a:solidFill>
                          <a:effectLst/>
                          <a:latin typeface="+mn-lt"/>
                          <a:ea typeface="ＭＳ 明朝"/>
                        </a:rPr>
                        <a:t>Realtà </a:t>
                      </a:r>
                      <a:endParaRPr lang="en-US" sz="2400" dirty="0">
                        <a:solidFill>
                          <a:srgbClr val="000000"/>
                        </a:solidFill>
                        <a:effectLst/>
                        <a:latin typeface="+mn-lt"/>
                        <a:ea typeface="ＭＳ 明朝"/>
                      </a:endParaRPr>
                    </a:p>
                  </a:txBody>
                  <a:tcPr marL="68580" marR="68580" marT="0" marB="0"/>
                </a:tc>
                <a:tc>
                  <a:txBody>
                    <a:bodyPr/>
                    <a:lstStyle/>
                    <a:p>
                      <a:pPr>
                        <a:spcAft>
                          <a:spcPts val="0"/>
                        </a:spcAft>
                      </a:pPr>
                      <a:r>
                        <a:rPr lang="it-IT" sz="2400" dirty="0" smtClean="0">
                          <a:solidFill>
                            <a:srgbClr val="000000"/>
                          </a:solidFill>
                          <a:effectLst/>
                          <a:latin typeface="+mn-lt"/>
                          <a:ea typeface="ＭＳ 明朝"/>
                        </a:rPr>
                        <a:t>Rappresentazione</a:t>
                      </a:r>
                      <a:endParaRPr lang="en-US" sz="2400" dirty="0">
                        <a:solidFill>
                          <a:srgbClr val="000000"/>
                        </a:solidFill>
                        <a:effectLst/>
                        <a:latin typeface="+mn-lt"/>
                        <a:ea typeface="ＭＳ 明朝"/>
                      </a:endParaRPr>
                    </a:p>
                  </a:txBody>
                  <a:tcPr marL="68580" marR="68580" marT="0" marB="0"/>
                </a:tc>
              </a:tr>
              <a:tr h="609970">
                <a:tc>
                  <a:txBody>
                    <a:bodyPr/>
                    <a:lstStyle/>
                    <a:p>
                      <a:pPr>
                        <a:spcAft>
                          <a:spcPts val="0"/>
                        </a:spcAft>
                      </a:pPr>
                      <a:r>
                        <a:rPr lang="it-IT" sz="2400" dirty="0" smtClean="0">
                          <a:solidFill>
                            <a:srgbClr val="000000"/>
                          </a:solidFill>
                          <a:effectLst/>
                          <a:latin typeface="+mn-lt"/>
                          <a:ea typeface="ＭＳ 明朝"/>
                        </a:rPr>
                        <a:t>rette</a:t>
                      </a:r>
                      <a:endParaRPr lang="en-US" sz="2400" dirty="0">
                        <a:solidFill>
                          <a:srgbClr val="000000"/>
                        </a:solidFill>
                        <a:effectLst/>
                        <a:latin typeface="+mn-lt"/>
                        <a:ea typeface="ＭＳ 明朝"/>
                      </a:endParaRPr>
                    </a:p>
                  </a:txBody>
                  <a:tcPr marL="68580" marR="68580" marT="0" marB="0"/>
                </a:tc>
                <a:tc>
                  <a:txBody>
                    <a:bodyPr/>
                    <a:lstStyle/>
                    <a:p>
                      <a:pPr>
                        <a:spcAft>
                          <a:spcPts val="0"/>
                        </a:spcAft>
                      </a:pPr>
                      <a:r>
                        <a:rPr lang="it-IT" sz="2400" dirty="0" smtClean="0">
                          <a:solidFill>
                            <a:srgbClr val="000000"/>
                          </a:solidFill>
                          <a:effectLst/>
                          <a:latin typeface="+mn-lt"/>
                          <a:ea typeface="ＭＳ 明朝"/>
                        </a:rPr>
                        <a:t>rette</a:t>
                      </a:r>
                      <a:endParaRPr lang="en-US" sz="2400" dirty="0">
                        <a:solidFill>
                          <a:srgbClr val="000000"/>
                        </a:solidFill>
                        <a:effectLst/>
                        <a:latin typeface="+mn-lt"/>
                        <a:ea typeface="ＭＳ 明朝"/>
                      </a:endParaRPr>
                    </a:p>
                  </a:txBody>
                  <a:tcPr marL="68580" marR="68580" marT="0" marB="0"/>
                </a:tc>
              </a:tr>
              <a:tr h="609970">
                <a:tc>
                  <a:txBody>
                    <a:bodyPr/>
                    <a:lstStyle/>
                    <a:p>
                      <a:pPr>
                        <a:spcAft>
                          <a:spcPts val="0"/>
                        </a:spcAft>
                      </a:pPr>
                      <a:r>
                        <a:rPr lang="it-IT" sz="2400" dirty="0">
                          <a:solidFill>
                            <a:srgbClr val="000000"/>
                          </a:solidFill>
                          <a:effectLst/>
                          <a:latin typeface="+mn-lt"/>
                          <a:ea typeface="ＭＳ 明朝"/>
                        </a:rPr>
                        <a:t>4 </a:t>
                      </a:r>
                      <a:r>
                        <a:rPr lang="it-IT" sz="2400" dirty="0" smtClean="0">
                          <a:solidFill>
                            <a:srgbClr val="000000"/>
                          </a:solidFill>
                          <a:effectLst/>
                          <a:latin typeface="+mn-lt"/>
                          <a:ea typeface="ＭＳ 明朝"/>
                        </a:rPr>
                        <a:t>angoli uguali </a:t>
                      </a:r>
                      <a:r>
                        <a:rPr lang="it-IT" sz="2200" dirty="0" smtClean="0">
                          <a:solidFill>
                            <a:srgbClr val="000000"/>
                          </a:solidFill>
                          <a:effectLst/>
                          <a:latin typeface="+mn-lt"/>
                          <a:ea typeface="ＭＳ 明朝"/>
                        </a:rPr>
                        <a:t>(sopra la tavola) </a:t>
                      </a:r>
                      <a:endParaRPr lang="en-US" sz="2200" dirty="0">
                        <a:solidFill>
                          <a:srgbClr val="000000"/>
                        </a:solidFill>
                        <a:effectLst/>
                        <a:latin typeface="+mn-lt"/>
                        <a:ea typeface="ＭＳ 明朝"/>
                      </a:endParaRPr>
                    </a:p>
                  </a:txBody>
                  <a:tcPr marL="68580" marR="68580" marT="0" marB="0"/>
                </a:tc>
                <a:tc>
                  <a:txBody>
                    <a:bodyPr/>
                    <a:lstStyle/>
                    <a:p>
                      <a:pPr>
                        <a:spcAft>
                          <a:spcPts val="0"/>
                        </a:spcAft>
                      </a:pPr>
                      <a:r>
                        <a:rPr lang="it-IT" sz="2400" dirty="0" smtClean="0">
                          <a:solidFill>
                            <a:srgbClr val="000000"/>
                          </a:solidFill>
                          <a:effectLst/>
                          <a:latin typeface="+mn-lt"/>
                          <a:ea typeface="ＭＳ 明朝"/>
                        </a:rPr>
                        <a:t>Angoli diversi</a:t>
                      </a:r>
                      <a:r>
                        <a:rPr lang="it-IT" sz="2400" baseline="0" dirty="0" smtClean="0">
                          <a:solidFill>
                            <a:srgbClr val="000000"/>
                          </a:solidFill>
                          <a:effectLst/>
                          <a:latin typeface="+mn-lt"/>
                          <a:ea typeface="ＭＳ 明朝"/>
                        </a:rPr>
                        <a:t> (</a:t>
                      </a:r>
                      <a:r>
                        <a:rPr lang="it-IT" sz="2200" dirty="0" smtClean="0">
                          <a:solidFill>
                            <a:srgbClr val="000000"/>
                          </a:solidFill>
                          <a:effectLst/>
                          <a:latin typeface="+mn-lt"/>
                          <a:ea typeface="ＭＳ 明朝"/>
                        </a:rPr>
                        <a:t>sopra la tavola)</a:t>
                      </a:r>
                      <a:endParaRPr lang="en-US" sz="2200" dirty="0">
                        <a:solidFill>
                          <a:srgbClr val="000000"/>
                        </a:solidFill>
                        <a:effectLst/>
                        <a:latin typeface="+mn-lt"/>
                        <a:ea typeface="ＭＳ 明朝"/>
                      </a:endParaRPr>
                    </a:p>
                  </a:txBody>
                  <a:tcPr marL="68580" marR="68580" marT="0" marB="0"/>
                </a:tc>
              </a:tr>
              <a:tr h="609970">
                <a:tc>
                  <a:txBody>
                    <a:bodyPr/>
                    <a:lstStyle/>
                    <a:p>
                      <a:pPr>
                        <a:spcAft>
                          <a:spcPts val="0"/>
                        </a:spcAft>
                      </a:pPr>
                      <a:r>
                        <a:rPr lang="it-IT" sz="2400" dirty="0" smtClean="0">
                          <a:solidFill>
                            <a:srgbClr val="000000"/>
                          </a:solidFill>
                          <a:effectLst/>
                          <a:latin typeface="+mn-lt"/>
                          <a:ea typeface="ＭＳ 明朝"/>
                        </a:rPr>
                        <a:t>Quadrato  (la tavola)</a:t>
                      </a:r>
                      <a:endParaRPr lang="en-US" sz="2400" dirty="0">
                        <a:solidFill>
                          <a:srgbClr val="000000"/>
                        </a:solidFill>
                        <a:effectLst/>
                        <a:latin typeface="+mn-lt"/>
                        <a:ea typeface="ＭＳ 明朝"/>
                      </a:endParaRPr>
                    </a:p>
                  </a:txBody>
                  <a:tcPr marL="68580" marR="68580" marT="0" marB="0"/>
                </a:tc>
                <a:tc>
                  <a:txBody>
                    <a:bodyPr/>
                    <a:lstStyle/>
                    <a:p>
                      <a:pPr>
                        <a:spcAft>
                          <a:spcPts val="0"/>
                        </a:spcAft>
                      </a:pPr>
                      <a:r>
                        <a:rPr lang="it-IT" sz="2400" dirty="0" smtClean="0">
                          <a:solidFill>
                            <a:srgbClr val="000000"/>
                          </a:solidFill>
                          <a:effectLst/>
                          <a:latin typeface="+mn-lt"/>
                          <a:ea typeface="ＭＳ 明朝"/>
                        </a:rPr>
                        <a:t>Quadrilatero</a:t>
                      </a:r>
                      <a:r>
                        <a:rPr lang="it-IT" sz="2400" baseline="0" dirty="0" smtClean="0">
                          <a:solidFill>
                            <a:srgbClr val="000000"/>
                          </a:solidFill>
                          <a:effectLst/>
                          <a:latin typeface="+mn-lt"/>
                          <a:ea typeface="ＭＳ 明朝"/>
                        </a:rPr>
                        <a:t> </a:t>
                      </a:r>
                      <a:r>
                        <a:rPr lang="it-IT" sz="2400" dirty="0" smtClean="0">
                          <a:solidFill>
                            <a:srgbClr val="000000"/>
                          </a:solidFill>
                          <a:effectLst/>
                          <a:latin typeface="+mn-lt"/>
                          <a:ea typeface="ＭＳ 明朝"/>
                        </a:rPr>
                        <a:t> (la tavola)</a:t>
                      </a:r>
                      <a:endParaRPr lang="en-US" sz="2400" dirty="0">
                        <a:solidFill>
                          <a:srgbClr val="000000"/>
                        </a:solidFill>
                        <a:effectLst/>
                        <a:latin typeface="+mn-lt"/>
                        <a:ea typeface="ＭＳ 明朝"/>
                      </a:endParaRPr>
                    </a:p>
                  </a:txBody>
                  <a:tcPr marL="68580" marR="68580" marT="0" marB="0"/>
                </a:tc>
              </a:tr>
              <a:tr h="609970">
                <a:tc>
                  <a:txBody>
                    <a:bodyPr/>
                    <a:lstStyle/>
                    <a:p>
                      <a:pPr>
                        <a:spcAft>
                          <a:spcPts val="0"/>
                        </a:spcAft>
                      </a:pPr>
                      <a:r>
                        <a:rPr lang="it-IT" sz="2400" dirty="0" smtClean="0">
                          <a:solidFill>
                            <a:srgbClr val="000000"/>
                          </a:solidFill>
                          <a:effectLst/>
                          <a:latin typeface="+mn-lt"/>
                          <a:ea typeface="ＭＳ 明朝"/>
                        </a:rPr>
                        <a:t>Linee parallele verticali (gambe) </a:t>
                      </a:r>
                      <a:endParaRPr lang="en-US" sz="2400" dirty="0">
                        <a:solidFill>
                          <a:srgbClr val="000000"/>
                        </a:solidFill>
                        <a:effectLst/>
                        <a:latin typeface="+mn-lt"/>
                        <a:ea typeface="ＭＳ 明朝"/>
                      </a:endParaRPr>
                    </a:p>
                  </a:txBody>
                  <a:tcPr marL="68580" marR="68580" marT="0" marB="0"/>
                </a:tc>
                <a:tc>
                  <a:txBody>
                    <a:bodyPr/>
                    <a:lstStyle/>
                    <a:p>
                      <a:pPr>
                        <a:spcAft>
                          <a:spcPts val="0"/>
                        </a:spcAft>
                      </a:pPr>
                      <a:r>
                        <a:rPr lang="it-IT" sz="2400" dirty="0" smtClean="0">
                          <a:solidFill>
                            <a:srgbClr val="000000"/>
                          </a:solidFill>
                          <a:effectLst/>
                          <a:latin typeface="+mn-lt"/>
                          <a:ea typeface="ＭＳ 明朝"/>
                        </a:rPr>
                        <a:t>Linee parallele verticali (gambe) </a:t>
                      </a:r>
                      <a:endParaRPr lang="en-US" sz="2400" dirty="0">
                        <a:solidFill>
                          <a:srgbClr val="000000"/>
                        </a:solidFill>
                        <a:effectLst/>
                        <a:latin typeface="+mn-lt"/>
                        <a:ea typeface="ＭＳ 明朝"/>
                      </a:endParaRPr>
                    </a:p>
                  </a:txBody>
                  <a:tcPr marL="68580" marR="68580" marT="0" marB="0"/>
                </a:tc>
              </a:tr>
              <a:tr h="609970">
                <a:tc>
                  <a:txBody>
                    <a:bodyPr/>
                    <a:lstStyle/>
                    <a:p>
                      <a:pPr>
                        <a:spcAft>
                          <a:spcPts val="0"/>
                        </a:spcAft>
                      </a:pPr>
                      <a:r>
                        <a:rPr lang="it-IT" sz="2400" dirty="0" smtClean="0">
                          <a:solidFill>
                            <a:srgbClr val="000000"/>
                          </a:solidFill>
                          <a:effectLst/>
                          <a:latin typeface="+mn-lt"/>
                          <a:ea typeface="ＭＳ 明朝"/>
                        </a:rPr>
                        <a:t>2</a:t>
                      </a:r>
                      <a:r>
                        <a:rPr lang="it-IT" sz="2400" baseline="0" dirty="0" smtClean="0">
                          <a:solidFill>
                            <a:srgbClr val="000000"/>
                          </a:solidFill>
                          <a:effectLst/>
                          <a:latin typeface="+mn-lt"/>
                          <a:ea typeface="ＭＳ 明朝"/>
                        </a:rPr>
                        <a:t> c</a:t>
                      </a:r>
                      <a:r>
                        <a:rPr lang="it-IT" sz="2400" dirty="0" smtClean="0">
                          <a:solidFill>
                            <a:srgbClr val="000000"/>
                          </a:solidFill>
                          <a:effectLst/>
                          <a:latin typeface="+mn-lt"/>
                          <a:ea typeface="ＭＳ 明朝"/>
                        </a:rPr>
                        <a:t>oppie di linee parallele (tavola) </a:t>
                      </a:r>
                      <a:endParaRPr lang="en-US" sz="2400" dirty="0">
                        <a:solidFill>
                          <a:srgbClr val="000000"/>
                        </a:solidFill>
                        <a:effectLst/>
                        <a:latin typeface="+mn-lt"/>
                        <a:ea typeface="ＭＳ 明朝"/>
                      </a:endParaRPr>
                    </a:p>
                  </a:txBody>
                  <a:tcPr marL="68580" marR="68580" marT="0" marB="0"/>
                </a:tc>
                <a:tc>
                  <a:txBody>
                    <a:bodyPr/>
                    <a:lstStyle/>
                    <a:p>
                      <a:pPr>
                        <a:spcAft>
                          <a:spcPts val="0"/>
                        </a:spcAft>
                      </a:pPr>
                      <a:r>
                        <a:rPr lang="it-IT" sz="2400" dirty="0">
                          <a:solidFill>
                            <a:srgbClr val="000000"/>
                          </a:solidFill>
                          <a:effectLst/>
                          <a:latin typeface="+mn-lt"/>
                          <a:ea typeface="ＭＳ 明朝"/>
                        </a:rPr>
                        <a:t>2 </a:t>
                      </a:r>
                      <a:r>
                        <a:rPr lang="it-IT" sz="2400" dirty="0" smtClean="0">
                          <a:solidFill>
                            <a:srgbClr val="000000"/>
                          </a:solidFill>
                          <a:effectLst/>
                          <a:latin typeface="+mn-lt"/>
                          <a:ea typeface="ＭＳ 明朝"/>
                        </a:rPr>
                        <a:t>parallele </a:t>
                      </a:r>
                      <a:r>
                        <a:rPr lang="it-IT" sz="2400" dirty="0">
                          <a:solidFill>
                            <a:srgbClr val="000000"/>
                          </a:solidFill>
                          <a:effectLst/>
                          <a:latin typeface="+mn-lt"/>
                          <a:ea typeface="ＭＳ 明朝"/>
                        </a:rPr>
                        <a:t>and 2 </a:t>
                      </a:r>
                      <a:r>
                        <a:rPr lang="it-IT" sz="2400" dirty="0" smtClean="0">
                          <a:solidFill>
                            <a:srgbClr val="000000"/>
                          </a:solidFill>
                          <a:effectLst/>
                          <a:latin typeface="+mn-lt"/>
                          <a:ea typeface="ＭＳ 明朝"/>
                        </a:rPr>
                        <a:t>non parallele (tavola) </a:t>
                      </a:r>
                      <a:endParaRPr lang="en-US" sz="2400" dirty="0">
                        <a:solidFill>
                          <a:srgbClr val="000000"/>
                        </a:solidFill>
                        <a:effectLst/>
                        <a:latin typeface="+mn-lt"/>
                        <a:ea typeface="ＭＳ 明朝"/>
                      </a:endParaRPr>
                    </a:p>
                  </a:txBody>
                  <a:tcPr marL="68580" marR="68580" marT="0" marB="0"/>
                </a:tc>
              </a:tr>
            </a:tbl>
          </a:graphicData>
        </a:graphic>
      </p:graphicFrame>
      <p:sp>
        <p:nvSpPr>
          <p:cNvPr id="8" name="CasellaDiTesto 7"/>
          <p:cNvSpPr txBox="1"/>
          <p:nvPr/>
        </p:nvSpPr>
        <p:spPr>
          <a:xfrm>
            <a:off x="318257" y="1711810"/>
            <a:ext cx="8363685" cy="954107"/>
          </a:xfrm>
          <a:prstGeom prst="rect">
            <a:avLst/>
          </a:prstGeom>
          <a:noFill/>
        </p:spPr>
        <p:txBody>
          <a:bodyPr wrap="square" rtlCol="0">
            <a:spAutoFit/>
          </a:bodyPr>
          <a:lstStyle/>
          <a:p>
            <a:r>
              <a:rPr lang="it-IT" sz="2800" dirty="0" smtClean="0"/>
              <a:t>Discutendo sulla rappresentazione di una tavola quadrata </a:t>
            </a:r>
            <a:r>
              <a:rPr lang="is-IS" sz="2800" dirty="0" smtClean="0"/>
              <a:t>…</a:t>
            </a:r>
            <a:endParaRPr lang="it-IT" sz="2800" dirty="0"/>
          </a:p>
        </p:txBody>
      </p:sp>
    </p:spTree>
    <p:extLst>
      <p:ext uri="{BB962C8B-B14F-4D97-AF65-F5344CB8AC3E}">
        <p14:creationId xmlns:p14="http://schemas.microsoft.com/office/powerpoint/2010/main" val="4128976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Il problema</a:t>
            </a:r>
            <a:br>
              <a:rPr lang="it-IT" dirty="0" smtClean="0"/>
            </a:br>
            <a:endParaRPr lang="it-IT" dirty="0"/>
          </a:p>
        </p:txBody>
      </p:sp>
      <p:sp>
        <p:nvSpPr>
          <p:cNvPr id="6" name="Segnaposto testo 5"/>
          <p:cNvSpPr>
            <a:spLocks noGrp="1"/>
          </p:cNvSpPr>
          <p:nvPr>
            <p:ph type="body" sz="half" idx="2"/>
          </p:nvPr>
        </p:nvSpPr>
        <p:spPr/>
        <p:txBody>
          <a:bodyPr>
            <a:normAutofit/>
          </a:bodyPr>
          <a:lstStyle/>
          <a:p>
            <a:pPr algn="just">
              <a:spcAft>
                <a:spcPts val="0"/>
              </a:spcAft>
            </a:pPr>
            <a:r>
              <a:rPr lang="it-IT" sz="2800" dirty="0">
                <a:ea typeface="ＭＳ 明朝"/>
                <a:cs typeface="Times New Roman"/>
              </a:rPr>
              <a:t>Dato il disegno in figura, disegnare la pallina nel centro del tavolo.</a:t>
            </a:r>
            <a:endParaRPr lang="en-US" sz="2800" dirty="0">
              <a:ea typeface="ＭＳ 明朝"/>
              <a:cs typeface="Times New Roman"/>
            </a:endParaRPr>
          </a:p>
          <a:p>
            <a:pPr algn="just"/>
            <a:endParaRPr lang="it-IT" sz="2800" dirty="0"/>
          </a:p>
        </p:txBody>
      </p:sp>
      <p:pic>
        <p:nvPicPr>
          <p:cNvPr id="7" name="Segnaposto contenuto 6"/>
          <p:cNvPicPr>
            <a:picLocks noGrp="1"/>
          </p:cNvPicPr>
          <p:nvPr>
            <p:ph idx="1"/>
          </p:nvPr>
        </p:nvPicPr>
        <p:blipFill>
          <a:blip r:embed="rId2">
            <a:extLst>
              <a:ext uri="{28A0092B-C50C-407E-A947-70E740481C1C}">
                <a14:useLocalDpi xmlns:a14="http://schemas.microsoft.com/office/drawing/2010/main" val="0"/>
              </a:ext>
            </a:extLst>
          </a:blip>
          <a:srcRect t="-61084" b="-61084"/>
          <a:stretch>
            <a:fillRect/>
          </a:stretch>
        </p:blipFill>
        <p:spPr bwMode="auto">
          <a:prstGeom prst="rect">
            <a:avLst/>
          </a:prstGeom>
          <a:noFill/>
          <a:ln>
            <a:noFill/>
          </a:ln>
        </p:spPr>
      </p:pic>
    </p:spTree>
    <p:extLst>
      <p:ext uri="{BB962C8B-B14F-4D97-AF65-F5344CB8AC3E}">
        <p14:creationId xmlns:p14="http://schemas.microsoft.com/office/powerpoint/2010/main" val="5925084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endParaRPr lang="it-IT"/>
          </a:p>
        </p:txBody>
      </p:sp>
      <p:pic>
        <p:nvPicPr>
          <p:cNvPr id="7" name="Segnaposto contenuto 6"/>
          <p:cNvPicPr>
            <a:picLocks noGrp="1" noChangeAspect="1"/>
          </p:cNvPicPr>
          <p:nvPr>
            <p:ph idx="1"/>
          </p:nvPr>
        </p:nvPicPr>
        <p:blipFill>
          <a:blip r:embed="rId2"/>
          <a:srcRect t="12228" b="12228"/>
          <a:stretch>
            <a:fillRect/>
          </a:stretch>
        </p:blipFill>
        <p:spPr/>
      </p:pic>
      <p:pic>
        <p:nvPicPr>
          <p:cNvPr id="8" name="Immagine 7"/>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0093105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Soluzioni corrette e motivazioni ‘teoriche’</a:t>
            </a:r>
          </a:p>
        </p:txBody>
      </p:sp>
      <p:pic>
        <p:nvPicPr>
          <p:cNvPr id="4" name="Segnaposto contenuto 3"/>
          <p:cNvPicPr>
            <a:picLocks noGrp="1" noChangeAspect="1"/>
          </p:cNvPicPr>
          <p:nvPr>
            <p:ph idx="1"/>
          </p:nvPr>
        </p:nvPicPr>
        <p:blipFill rotWithShape="1">
          <a:blip r:embed="rId2"/>
          <a:srcRect l="-2822" r="-2822"/>
          <a:stretch/>
        </p:blipFill>
        <p:spPr>
          <a:xfrm rot="16200000">
            <a:off x="2016209" y="823084"/>
            <a:ext cx="5086264" cy="6419349"/>
          </a:xfrm>
        </p:spPr>
      </p:pic>
    </p:spTree>
    <p:extLst>
      <p:ext uri="{BB962C8B-B14F-4D97-AF65-F5344CB8AC3E}">
        <p14:creationId xmlns:p14="http://schemas.microsoft.com/office/powerpoint/2010/main" val="285728339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Soluzioni corrette e motivazioni ‘teoriche’</a:t>
            </a:r>
            <a:endParaRPr lang="it-IT" dirty="0"/>
          </a:p>
        </p:txBody>
      </p:sp>
      <p:sp>
        <p:nvSpPr>
          <p:cNvPr id="6" name="Segnaposto contenuto 5"/>
          <p:cNvSpPr>
            <a:spLocks noGrp="1"/>
          </p:cNvSpPr>
          <p:nvPr>
            <p:ph idx="1"/>
          </p:nvPr>
        </p:nvSpPr>
        <p:spPr/>
        <p:txBody>
          <a:bodyPr>
            <a:normAutofit lnSpcReduction="10000"/>
          </a:bodyPr>
          <a:lstStyle/>
          <a:p>
            <a:pPr marL="0" indent="0">
              <a:buNone/>
            </a:pPr>
            <a:r>
              <a:rPr lang="it-IT" i="1" dirty="0" smtClean="0"/>
              <a:t>Ho usato  il metodo delle diagonali. Non potevo usare le linee non diagonali [mediane] perché, essendo il tavolo in prospettiva, le mediane non sono più  quelle reali, poiché le misure mutano. </a:t>
            </a:r>
          </a:p>
          <a:p>
            <a:pPr marL="0" indent="0">
              <a:buNone/>
            </a:pPr>
            <a:r>
              <a:rPr lang="it-IT" i="1" dirty="0" smtClean="0"/>
              <a:t>Siccome gli angoli opposti sono invece sempre opposti,  allora uso le diagonali per mantenere i punti </a:t>
            </a:r>
            <a:r>
              <a:rPr lang="it-IT" i="1" cap="all" dirty="0" smtClean="0"/>
              <a:t>allineati</a:t>
            </a:r>
            <a:r>
              <a:rPr lang="it-IT" i="1" dirty="0" smtClean="0"/>
              <a:t>, cioè per “legare” fra di loto i vertici opposti.</a:t>
            </a:r>
          </a:p>
          <a:p>
            <a:pPr marL="0" indent="0" algn="r">
              <a:buNone/>
            </a:pPr>
            <a:r>
              <a:rPr lang="it-IT" i="1" dirty="0" smtClean="0"/>
              <a:t> </a:t>
            </a:r>
            <a:r>
              <a:rPr lang="it-IT" dirty="0"/>
              <a:t>	</a:t>
            </a:r>
            <a:r>
              <a:rPr lang="it-IT" dirty="0" smtClean="0"/>
              <a:t>		 </a:t>
            </a:r>
            <a:r>
              <a:rPr lang="it-IT" dirty="0"/>
              <a:t>(Costanza, </a:t>
            </a:r>
            <a:r>
              <a:rPr lang="it-IT" dirty="0" smtClean="0"/>
              <a:t>5° Primaria)</a:t>
            </a:r>
            <a:r>
              <a:rPr lang="it-IT" dirty="0"/>
              <a:t>.</a:t>
            </a:r>
            <a:endParaRPr lang="en-US" dirty="0"/>
          </a:p>
          <a:p>
            <a:endParaRPr lang="it-IT" dirty="0"/>
          </a:p>
        </p:txBody>
      </p:sp>
    </p:spTree>
    <p:extLst>
      <p:ext uri="{BB962C8B-B14F-4D97-AF65-F5344CB8AC3E}">
        <p14:creationId xmlns:p14="http://schemas.microsoft.com/office/powerpoint/2010/main" val="384814850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dirty="0" smtClean="0"/>
              <a:t>Enunciati condizionali</a:t>
            </a:r>
            <a:endParaRPr lang="it-IT" dirty="0"/>
          </a:p>
        </p:txBody>
      </p:sp>
      <p:sp>
        <p:nvSpPr>
          <p:cNvPr id="5" name="Sottotitolo 4"/>
          <p:cNvSpPr>
            <a:spLocks noGrp="1"/>
          </p:cNvSpPr>
          <p:nvPr>
            <p:ph type="subTitle" idx="1"/>
          </p:nvPr>
        </p:nvSpPr>
        <p:spPr/>
        <p:txBody>
          <a:bodyPr/>
          <a:lstStyle/>
          <a:p>
            <a:r>
              <a:rPr lang="it-IT" dirty="0" smtClean="0"/>
              <a:t>Il teorema dei bastoni</a:t>
            </a:r>
            <a:endParaRPr lang="it-IT" dirty="0"/>
          </a:p>
        </p:txBody>
      </p:sp>
    </p:spTree>
    <p:extLst>
      <p:ext uri="{BB962C8B-B14F-4D97-AF65-F5344CB8AC3E}">
        <p14:creationId xmlns:p14="http://schemas.microsoft.com/office/powerpoint/2010/main" val="8637909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381000" y="609600"/>
            <a:ext cx="3612822" cy="4017484"/>
          </a:xfrm>
        </p:spPr>
        <p:txBody>
          <a:bodyPr/>
          <a:lstStyle/>
          <a:p>
            <a:r>
              <a:rPr lang="it-IT" dirty="0" smtClean="0"/>
              <a:t>Teoremi nel Campo di Esperienza delle </a:t>
            </a:r>
            <a:r>
              <a:rPr lang="it-IT" b="1" i="1" dirty="0" smtClean="0"/>
              <a:t>ombre del sole</a:t>
            </a:r>
            <a:endParaRPr lang="it-IT" b="1" i="1" dirty="0"/>
          </a:p>
        </p:txBody>
      </p:sp>
      <p:pic>
        <p:nvPicPr>
          <p:cNvPr id="8" name="Segnaposto immagine 7"/>
          <p:cNvPicPr>
            <a:picLocks noGrp="1" noChangeAspect="1"/>
          </p:cNvPicPr>
          <p:nvPr>
            <p:ph type="pic" idx="1"/>
          </p:nvPr>
        </p:nvPicPr>
        <p:blipFill>
          <a:blip r:embed="rId2"/>
          <a:srcRect l="20749" r="20749"/>
          <a:stretch>
            <a:fillRect/>
          </a:stretch>
        </p:blipFill>
        <p:spPr>
          <a:prstGeom prst="rect">
            <a:avLst/>
          </a:prstGeom>
        </p:spPr>
      </p:pic>
    </p:spTree>
    <p:extLst>
      <p:ext uri="{BB962C8B-B14F-4D97-AF65-F5344CB8AC3E}">
        <p14:creationId xmlns:p14="http://schemas.microsoft.com/office/powerpoint/2010/main" val="2350093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err="1" smtClean="0"/>
              <a:t>Partiamo</a:t>
            </a:r>
            <a:r>
              <a:rPr lang="en-GB" dirty="0" smtClean="0"/>
              <a:t> da </a:t>
            </a:r>
            <a:r>
              <a:rPr lang="en-GB" dirty="0" err="1" smtClean="0"/>
              <a:t>una</a:t>
            </a:r>
            <a:r>
              <a:rPr lang="en-GB" dirty="0" smtClean="0"/>
              <a:t> </a:t>
            </a:r>
            <a:r>
              <a:rPr lang="en-GB" dirty="0" err="1" smtClean="0"/>
              <a:t>citazione</a:t>
            </a:r>
            <a:r>
              <a:rPr lang="en-GB" dirty="0" smtClean="0"/>
              <a:t> di G. Prodi</a:t>
            </a:r>
            <a:endParaRPr lang="en-GB" dirty="0"/>
          </a:p>
        </p:txBody>
      </p:sp>
      <p:sp>
        <p:nvSpPr>
          <p:cNvPr id="3" name="Segnaposto contenuto 2"/>
          <p:cNvSpPr>
            <a:spLocks noGrp="1"/>
          </p:cNvSpPr>
          <p:nvPr>
            <p:ph idx="1"/>
          </p:nvPr>
        </p:nvSpPr>
        <p:spPr/>
        <p:txBody>
          <a:bodyPr>
            <a:normAutofit fontScale="92500"/>
          </a:bodyPr>
          <a:lstStyle/>
          <a:p>
            <a:pPr marL="0" indent="0">
              <a:buNone/>
            </a:pPr>
            <a:r>
              <a:rPr lang="it-IT" dirty="0"/>
              <a:t>L</a:t>
            </a:r>
            <a:r>
              <a:rPr lang="it-IT" dirty="0" smtClean="0"/>
              <a:t>’introduzione </a:t>
            </a:r>
            <a:r>
              <a:rPr lang="it-IT" dirty="0"/>
              <a:t>della logica risponde a motivazioni ben più profonde, che io individuerei così:</a:t>
            </a:r>
            <a:endParaRPr lang="en-US" dirty="0"/>
          </a:p>
          <a:p>
            <a:pPr marL="0" indent="0">
              <a:buNone/>
            </a:pPr>
            <a:r>
              <a:rPr lang="it-IT" dirty="0"/>
              <a:t>1 – Necessità di una maggiore consapevolezza dell’attività matematica.</a:t>
            </a:r>
            <a:endParaRPr lang="en-US" dirty="0"/>
          </a:p>
          <a:p>
            <a:pPr marL="0" indent="0">
              <a:buNone/>
            </a:pPr>
            <a:r>
              <a:rPr lang="it-IT" dirty="0"/>
              <a:t>2 – Rivalutazione della componente formale.</a:t>
            </a:r>
            <a:endParaRPr lang="en-US" dirty="0"/>
          </a:p>
          <a:p>
            <a:pPr marL="0" indent="0">
              <a:buNone/>
            </a:pPr>
            <a:r>
              <a:rPr lang="it-IT" dirty="0"/>
              <a:t>3 – Sforzo di dare all’insegnamento della matematica quell’incidenza culturale di cui esso, in generale, manca.</a:t>
            </a:r>
            <a:endParaRPr lang="en-US" dirty="0"/>
          </a:p>
          <a:p>
            <a:endParaRPr lang="en-GB" dirty="0"/>
          </a:p>
        </p:txBody>
      </p:sp>
    </p:spTree>
    <p:extLst>
      <p:ext uri="{BB962C8B-B14F-4D97-AF65-F5344CB8AC3E}">
        <p14:creationId xmlns:p14="http://schemas.microsoft.com/office/powerpoint/2010/main" val="109490329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normAutofit fontScale="90000"/>
          </a:bodyPr>
          <a:lstStyle/>
          <a:p>
            <a:pPr eaLnBrk="1" hangingPunct="1"/>
            <a:r>
              <a:rPr lang="it-IT" dirty="0" smtClean="0">
                <a:latin typeface="Franklin Gothic Book" charset="0"/>
              </a:rPr>
              <a:t>Obiettivi didattici specifici dell’esperienza </a:t>
            </a:r>
            <a:endParaRPr lang="it-IT" dirty="0">
              <a:latin typeface="Franklin Gothic Book" charset="0"/>
            </a:endParaRPr>
          </a:p>
        </p:txBody>
      </p:sp>
      <p:sp>
        <p:nvSpPr>
          <p:cNvPr id="124930" name="Rectangle 3"/>
          <p:cNvSpPr>
            <a:spLocks noGrp="1" noChangeArrowheads="1"/>
          </p:cNvSpPr>
          <p:nvPr>
            <p:ph idx="1"/>
          </p:nvPr>
        </p:nvSpPr>
        <p:spPr>
          <a:xfrm>
            <a:off x="566738" y="1752600"/>
            <a:ext cx="8001000" cy="4343400"/>
          </a:xfrm>
        </p:spPr>
        <p:txBody>
          <a:bodyPr rtlCol="0">
            <a:noAutofit/>
          </a:bodyPr>
          <a:lstStyle/>
          <a:p>
            <a:pPr eaLnBrk="1" fontAlgn="auto" hangingPunct="1">
              <a:spcAft>
                <a:spcPts val="0"/>
              </a:spcAft>
              <a:buClr>
                <a:schemeClr val="accent1">
                  <a:lumMod val="60000"/>
                  <a:lumOff val="40000"/>
                </a:schemeClr>
              </a:buClr>
              <a:buFont typeface="Wingdings 2" charset="0"/>
              <a:buNone/>
              <a:defRPr/>
            </a:pPr>
            <a:r>
              <a:rPr lang="it-IT" sz="3200" dirty="0" smtClean="0">
                <a:solidFill>
                  <a:schemeClr val="tx1"/>
                </a:solidFill>
              </a:rPr>
              <a:t>Sfruttare le possibili sinergie tra argomentazione e dimostrazione senza dimenticare e nasconderne le differenze</a:t>
            </a:r>
          </a:p>
          <a:p>
            <a:pPr>
              <a:buFont typeface="Wingdings 2" pitchFamily="18" charset="2"/>
              <a:buChar char=""/>
              <a:defRPr/>
            </a:pPr>
            <a:r>
              <a:rPr lang="it-IT" dirty="0" smtClean="0">
                <a:solidFill>
                  <a:schemeClr val="tx1"/>
                </a:solidFill>
              </a:rPr>
              <a:t>In particolare:</a:t>
            </a:r>
            <a:endParaRPr lang="it-IT" baseline="30000" dirty="0" smtClean="0">
              <a:solidFill>
                <a:schemeClr val="tx1"/>
              </a:solidFill>
            </a:endParaRPr>
          </a:p>
          <a:p>
            <a:pPr lvl="1">
              <a:buClr>
                <a:schemeClr val="accent1">
                  <a:lumMod val="60000"/>
                  <a:lumOff val="40000"/>
                </a:schemeClr>
              </a:buClr>
              <a:buFont typeface="Wingdings 2" pitchFamily="18" charset="2"/>
              <a:buChar char=""/>
              <a:defRPr/>
            </a:pPr>
            <a:r>
              <a:rPr lang="en-GB" sz="2800" dirty="0" err="1" smtClean="0">
                <a:solidFill>
                  <a:schemeClr val="tx1"/>
                </a:solidFill>
              </a:rPr>
              <a:t>promuovere</a:t>
            </a:r>
            <a:r>
              <a:rPr lang="en-GB" sz="2800" dirty="0" smtClean="0">
                <a:solidFill>
                  <a:schemeClr val="tx1"/>
                </a:solidFill>
              </a:rPr>
              <a:t> </a:t>
            </a:r>
            <a:r>
              <a:rPr lang="en-GB" sz="2800" dirty="0" err="1" smtClean="0">
                <a:solidFill>
                  <a:schemeClr val="tx1"/>
                </a:solidFill>
              </a:rPr>
              <a:t>attività</a:t>
            </a:r>
            <a:r>
              <a:rPr lang="en-GB" sz="2800" dirty="0" smtClean="0">
                <a:solidFill>
                  <a:schemeClr val="tx1"/>
                </a:solidFill>
              </a:rPr>
              <a:t> </a:t>
            </a:r>
            <a:r>
              <a:rPr lang="en-GB" sz="2800" dirty="0" err="1" smtClean="0">
                <a:solidFill>
                  <a:schemeClr val="tx1"/>
                </a:solidFill>
              </a:rPr>
              <a:t>argomentative</a:t>
            </a:r>
            <a:endParaRPr lang="it-IT" sz="2800" dirty="0" smtClean="0">
              <a:solidFill>
                <a:schemeClr val="tx1"/>
              </a:solidFill>
            </a:endParaRPr>
          </a:p>
          <a:p>
            <a:pPr lvl="1">
              <a:buClr>
                <a:schemeClr val="accent1">
                  <a:lumMod val="60000"/>
                  <a:lumOff val="40000"/>
                </a:schemeClr>
              </a:buClr>
              <a:buFont typeface="Wingdings 2" pitchFamily="18" charset="2"/>
              <a:buChar char=""/>
              <a:defRPr/>
            </a:pPr>
            <a:r>
              <a:rPr lang="en-GB" sz="2800" dirty="0" err="1" smtClean="0">
                <a:solidFill>
                  <a:schemeClr val="tx1"/>
                </a:solidFill>
              </a:rPr>
              <a:t>promuovere</a:t>
            </a:r>
            <a:r>
              <a:rPr lang="en-GB" sz="2800" dirty="0" smtClean="0">
                <a:solidFill>
                  <a:schemeClr val="tx1"/>
                </a:solidFill>
              </a:rPr>
              <a:t> lo </a:t>
            </a:r>
            <a:r>
              <a:rPr lang="en-GB" sz="2800" dirty="0" err="1" smtClean="0">
                <a:solidFill>
                  <a:schemeClr val="tx1"/>
                </a:solidFill>
              </a:rPr>
              <a:t>sviluppo</a:t>
            </a:r>
            <a:r>
              <a:rPr lang="en-GB" sz="2800" dirty="0" smtClean="0">
                <a:solidFill>
                  <a:schemeClr val="tx1"/>
                </a:solidFill>
              </a:rPr>
              <a:t> di </a:t>
            </a:r>
            <a:r>
              <a:rPr lang="en-GB" sz="2800" dirty="0" err="1" smtClean="0">
                <a:solidFill>
                  <a:schemeClr val="tx1"/>
                </a:solidFill>
              </a:rPr>
              <a:t>una</a:t>
            </a:r>
            <a:r>
              <a:rPr lang="en-GB" sz="2800" dirty="0" smtClean="0">
                <a:solidFill>
                  <a:schemeClr val="tx1"/>
                </a:solidFill>
              </a:rPr>
              <a:t> </a:t>
            </a:r>
            <a:r>
              <a:rPr lang="en-GB" sz="2800" dirty="0" err="1" smtClean="0">
                <a:solidFill>
                  <a:schemeClr val="tx1"/>
                </a:solidFill>
              </a:rPr>
              <a:t>prostettiva</a:t>
            </a:r>
            <a:r>
              <a:rPr lang="en-GB" sz="2800" dirty="0" smtClean="0">
                <a:solidFill>
                  <a:schemeClr val="tx1"/>
                </a:solidFill>
              </a:rPr>
              <a:t> </a:t>
            </a:r>
            <a:r>
              <a:rPr lang="en-GB" sz="2800" dirty="0" err="1" smtClean="0">
                <a:solidFill>
                  <a:schemeClr val="tx1"/>
                </a:solidFill>
              </a:rPr>
              <a:t>teorica</a:t>
            </a:r>
            <a:r>
              <a:rPr lang="en-GB" sz="2800" dirty="0" smtClean="0">
                <a:solidFill>
                  <a:schemeClr val="tx1"/>
                </a:solidFill>
              </a:rPr>
              <a:t> : </a:t>
            </a:r>
            <a:r>
              <a:rPr lang="en-GB" sz="2800" dirty="0" err="1" smtClean="0">
                <a:solidFill>
                  <a:schemeClr val="tx1"/>
                </a:solidFill>
              </a:rPr>
              <a:t>costruire</a:t>
            </a:r>
            <a:r>
              <a:rPr lang="en-GB" sz="2800" dirty="0" smtClean="0">
                <a:solidFill>
                  <a:schemeClr val="tx1"/>
                </a:solidFill>
              </a:rPr>
              <a:t> </a:t>
            </a:r>
            <a:r>
              <a:rPr lang="en-GB" sz="2800" dirty="0" err="1" smtClean="0">
                <a:solidFill>
                  <a:schemeClr val="tx1"/>
                </a:solidFill>
              </a:rPr>
              <a:t>il</a:t>
            </a:r>
            <a:r>
              <a:rPr lang="en-GB" sz="2800" dirty="0" smtClean="0">
                <a:solidFill>
                  <a:schemeClr val="tx1"/>
                </a:solidFill>
              </a:rPr>
              <a:t> </a:t>
            </a:r>
            <a:r>
              <a:rPr lang="en-GB" sz="2800" dirty="0" err="1" smtClean="0">
                <a:solidFill>
                  <a:schemeClr val="tx1"/>
                </a:solidFill>
              </a:rPr>
              <a:t>significato</a:t>
            </a:r>
            <a:r>
              <a:rPr lang="en-GB" sz="2800" dirty="0" smtClean="0">
                <a:solidFill>
                  <a:schemeClr val="tx1"/>
                </a:solidFill>
              </a:rPr>
              <a:t> di </a:t>
            </a:r>
            <a:r>
              <a:rPr lang="en-GB" sz="2800" dirty="0" err="1" smtClean="0">
                <a:solidFill>
                  <a:schemeClr val="tx1"/>
                </a:solidFill>
              </a:rPr>
              <a:t>Teorema</a:t>
            </a:r>
            <a:endParaRPr lang="it-IT" sz="3200" baseline="30000" dirty="0">
              <a:solidFill>
                <a:schemeClr val="tx1"/>
              </a:solidFill>
            </a:endParaRPr>
          </a:p>
        </p:txBody>
      </p:sp>
    </p:spTree>
    <p:extLst>
      <p:ext uri="{BB962C8B-B14F-4D97-AF65-F5344CB8AC3E}">
        <p14:creationId xmlns:p14="http://schemas.microsoft.com/office/powerpoint/2010/main" val="127560050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smtClean="0"/>
              <a:t>From context to</a:t>
            </a:r>
            <a:br>
              <a:rPr lang="en-GB" dirty="0" smtClean="0"/>
            </a:br>
            <a:r>
              <a:rPr lang="en-GB" dirty="0" smtClean="0"/>
              <a:t>“Field of experience”</a:t>
            </a:r>
            <a:endParaRPr lang="en-GB" dirty="0"/>
          </a:p>
        </p:txBody>
      </p:sp>
      <p:sp>
        <p:nvSpPr>
          <p:cNvPr id="3" name="Segnaposto contenuto 2"/>
          <p:cNvSpPr>
            <a:spLocks noGrp="1"/>
          </p:cNvSpPr>
          <p:nvPr>
            <p:ph idx="1"/>
          </p:nvPr>
        </p:nvSpPr>
        <p:spPr>
          <a:xfrm>
            <a:off x="234264" y="1600200"/>
            <a:ext cx="8773679" cy="5257799"/>
          </a:xfrm>
        </p:spPr>
        <p:txBody>
          <a:bodyPr>
            <a:normAutofit/>
          </a:bodyPr>
          <a:lstStyle/>
          <a:p>
            <a:pPr marL="50800" lvl="1" indent="-50800">
              <a:buNone/>
            </a:pPr>
            <a:r>
              <a:rPr lang="it-IT" sz="2400" dirty="0" smtClean="0"/>
              <a:t>La ricerca di situazioni adatte, è filtrata attraverso la nozione di Campo di Esperienza</a:t>
            </a:r>
          </a:p>
          <a:p>
            <a:pPr marL="50800" lvl="1" indent="-50800">
              <a:buNone/>
            </a:pPr>
            <a:r>
              <a:rPr lang="en-GB" sz="2400" i="1" dirty="0" smtClean="0"/>
              <a:t>Field of experience: a system of three </a:t>
            </a:r>
            <a:r>
              <a:rPr lang="en-GB" sz="2400" i="1" dirty="0" err="1" smtClean="0"/>
              <a:t>evolutive</a:t>
            </a:r>
            <a:r>
              <a:rPr lang="en-GB" sz="2400" i="1" dirty="0" smtClean="0"/>
              <a:t> components: (external context, student’s internal context and teacher’s internal context) referred to a sector of human culture, which teacher and students can recognize and consider as unitary and homogeneous.						(</a:t>
            </a:r>
            <a:r>
              <a:rPr lang="en-GB" sz="2400" i="1" dirty="0" err="1" smtClean="0"/>
              <a:t>Boero</a:t>
            </a:r>
            <a:r>
              <a:rPr lang="en-GB" sz="2400" i="1" dirty="0" smtClean="0"/>
              <a:t> et al. , 1995)</a:t>
            </a:r>
          </a:p>
          <a:p>
            <a:pPr marL="50800" lvl="1" indent="-50800">
              <a:buNone/>
            </a:pPr>
            <a:r>
              <a:rPr lang="it-IT" dirty="0" smtClean="0"/>
              <a:t>La matematica ha un valore culturale</a:t>
            </a:r>
          </a:p>
          <a:p>
            <a:pPr lvl="1"/>
            <a:r>
              <a:rPr lang="it-IT" dirty="0" smtClean="0"/>
              <a:t>Il pensiero teorico è parte di un insieme più vasto di modi ‘matematici’ di pensare </a:t>
            </a:r>
          </a:p>
          <a:p>
            <a:pPr lvl="1"/>
            <a:r>
              <a:rPr lang="it-IT" dirty="0" smtClean="0"/>
              <a:t>Argomentare è una competenza necessaria come condizione per l’accesso dia accesso alla Cultura. </a:t>
            </a:r>
          </a:p>
        </p:txBody>
      </p:sp>
    </p:spTree>
    <p:extLst>
      <p:ext uri="{BB962C8B-B14F-4D97-AF65-F5344CB8AC3E}">
        <p14:creationId xmlns:p14="http://schemas.microsoft.com/office/powerpoint/2010/main" val="1724966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9275" y="282259"/>
            <a:ext cx="8042276" cy="932938"/>
          </a:xfrm>
        </p:spPr>
        <p:txBody>
          <a:bodyPr/>
          <a:lstStyle/>
          <a:p>
            <a:r>
              <a:rPr lang="en-GB" dirty="0" smtClean="0"/>
              <a:t>I </a:t>
            </a:r>
            <a:r>
              <a:rPr lang="en-GB" dirty="0" err="1" smtClean="0"/>
              <a:t>teoremi</a:t>
            </a:r>
            <a:r>
              <a:rPr lang="en-GB" dirty="0" smtClean="0"/>
              <a:t> </a:t>
            </a:r>
            <a:r>
              <a:rPr lang="en-GB" dirty="0" err="1" smtClean="0"/>
              <a:t>delle</a:t>
            </a:r>
            <a:r>
              <a:rPr lang="en-GB" dirty="0" smtClean="0"/>
              <a:t> </a:t>
            </a:r>
            <a:r>
              <a:rPr lang="en-GB" dirty="0" err="1" smtClean="0"/>
              <a:t>ombre</a:t>
            </a:r>
            <a:endParaRPr lang="en-GB" dirty="0"/>
          </a:p>
        </p:txBody>
      </p:sp>
      <p:sp>
        <p:nvSpPr>
          <p:cNvPr id="3" name="Segnaposto contenuto 2"/>
          <p:cNvSpPr>
            <a:spLocks noGrp="1"/>
          </p:cNvSpPr>
          <p:nvPr>
            <p:ph sz="half" idx="1"/>
          </p:nvPr>
        </p:nvSpPr>
        <p:spPr>
          <a:xfrm>
            <a:off x="214632" y="1401777"/>
            <a:ext cx="4536439" cy="5257799"/>
          </a:xfrm>
        </p:spPr>
        <p:txBody>
          <a:bodyPr>
            <a:noAutofit/>
          </a:bodyPr>
          <a:lstStyle/>
          <a:p>
            <a:pPr marL="0" indent="0">
              <a:buNone/>
            </a:pPr>
            <a:r>
              <a:rPr lang="it-IT" sz="2400" dirty="0" smtClean="0"/>
              <a:t>Modellizzare nel Campo di </a:t>
            </a:r>
            <a:r>
              <a:rPr lang="it-IT" sz="2400" dirty="0" err="1" smtClean="0"/>
              <a:t>espereinza</a:t>
            </a:r>
            <a:r>
              <a:rPr lang="it-IT" sz="2400" dirty="0" smtClean="0"/>
              <a:t> delle ombre del sole. </a:t>
            </a:r>
          </a:p>
          <a:p>
            <a:r>
              <a:rPr lang="it-IT" sz="2400" dirty="0" smtClean="0"/>
              <a:t>Principi </a:t>
            </a:r>
            <a:r>
              <a:rPr lang="it-IT" dirty="0" err="1" smtClean="0"/>
              <a:t>plausibii</a:t>
            </a:r>
            <a:r>
              <a:rPr lang="it-IT" dirty="0" smtClean="0"/>
              <a:t> ed accettabili emergono dall’</a:t>
            </a:r>
            <a:r>
              <a:rPr lang="it-IT" dirty="0" err="1" smtClean="0"/>
              <a:t>espereinza</a:t>
            </a:r>
            <a:endParaRPr lang="it-IT" sz="2400" dirty="0" smtClean="0"/>
          </a:p>
          <a:p>
            <a:pPr>
              <a:buNone/>
            </a:pPr>
            <a:r>
              <a:rPr lang="it-IT" sz="2400" dirty="0" smtClean="0"/>
              <a:t>Emerge una </a:t>
            </a:r>
            <a:r>
              <a:rPr lang="it-IT" sz="2400" dirty="0" smtClean="0">
                <a:solidFill>
                  <a:srgbClr val="FF0000"/>
                </a:solidFill>
              </a:rPr>
              <a:t>Teoria Embrionale </a:t>
            </a:r>
            <a:r>
              <a:rPr lang="it-IT" sz="2400" dirty="0" smtClean="0"/>
              <a:t>(</a:t>
            </a:r>
            <a:r>
              <a:rPr lang="it-IT" sz="2400" dirty="0" err="1" smtClean="0"/>
              <a:t>Germ</a:t>
            </a:r>
            <a:r>
              <a:rPr lang="it-IT" dirty="0" smtClean="0"/>
              <a:t> </a:t>
            </a:r>
            <a:r>
              <a:rPr lang="it-IT" sz="2400" dirty="0" err="1" smtClean="0"/>
              <a:t>Theory</a:t>
            </a:r>
            <a:r>
              <a:rPr lang="it-IT" sz="2400" dirty="0" smtClean="0"/>
              <a:t>) </a:t>
            </a:r>
          </a:p>
          <a:p>
            <a:pPr marL="357188" lvl="1" indent="-7938">
              <a:buFont typeface="Arial"/>
              <a:buChar char="•"/>
            </a:pPr>
            <a:r>
              <a:rPr lang="it-IT" sz="2400" dirty="0" smtClean="0"/>
              <a:t> Principi: il triangolo dell’ombra come configurazione generale; bastoni verticali hanno ombre parallele. </a:t>
            </a:r>
          </a:p>
          <a:p>
            <a:pPr marL="357188" lvl="1" indent="-7938">
              <a:buFont typeface="Arial"/>
              <a:buChar char="•"/>
            </a:pPr>
            <a:r>
              <a:rPr lang="it-IT" sz="2400" dirty="0" smtClean="0"/>
              <a:t> Teorema dei due bastoni. </a:t>
            </a:r>
          </a:p>
        </p:txBody>
      </p:sp>
      <p:sp>
        <p:nvSpPr>
          <p:cNvPr id="11" name="Segnaposto contenuto 10"/>
          <p:cNvSpPr>
            <a:spLocks noGrp="1"/>
          </p:cNvSpPr>
          <p:nvPr>
            <p:ph sz="half" idx="2"/>
          </p:nvPr>
        </p:nvSpPr>
        <p:spPr/>
        <p:txBody>
          <a:bodyPr>
            <a:normAutofit/>
          </a:bodyPr>
          <a:lstStyle/>
          <a:p>
            <a:endParaRPr lang="en-GB"/>
          </a:p>
        </p:txBody>
      </p:sp>
      <p:pic>
        <p:nvPicPr>
          <p:cNvPr id="5" name="Immagine 4"/>
          <p:cNvPicPr>
            <a:picLocks noChangeAspect="1"/>
          </p:cNvPicPr>
          <p:nvPr/>
        </p:nvPicPr>
        <p:blipFill>
          <a:blip r:embed="rId3"/>
          <a:stretch>
            <a:fillRect/>
          </a:stretch>
        </p:blipFill>
        <p:spPr>
          <a:xfrm>
            <a:off x="4824756" y="1680528"/>
            <a:ext cx="4319244" cy="3775563"/>
          </a:xfrm>
          <a:prstGeom prst="rect">
            <a:avLst/>
          </a:prstGeom>
        </p:spPr>
      </p:pic>
    </p:spTree>
    <p:extLst>
      <p:ext uri="{BB962C8B-B14F-4D97-AF65-F5344CB8AC3E}">
        <p14:creationId xmlns:p14="http://schemas.microsoft.com/office/powerpoint/2010/main" val="2518487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71500" y="0"/>
            <a:ext cx="8458200" cy="1600200"/>
          </a:xfrm>
        </p:spPr>
        <p:txBody>
          <a:bodyPr/>
          <a:lstStyle/>
          <a:p>
            <a:r>
              <a:rPr lang="en-GB" sz="4000" dirty="0" err="1" smtClean="0">
                <a:solidFill>
                  <a:srgbClr val="2C7C9F"/>
                </a:solidFill>
              </a:rPr>
              <a:t>Modellizzare</a:t>
            </a:r>
            <a:r>
              <a:rPr lang="en-GB" sz="4000" dirty="0" smtClean="0">
                <a:solidFill>
                  <a:srgbClr val="2C7C9F"/>
                </a:solidFill>
              </a:rPr>
              <a:t> </a:t>
            </a:r>
            <a:r>
              <a:rPr lang="en-GB" sz="4000" dirty="0" err="1" smtClean="0">
                <a:solidFill>
                  <a:srgbClr val="2C7C9F"/>
                </a:solidFill>
              </a:rPr>
              <a:t>un’esperienza</a:t>
            </a:r>
            <a:r>
              <a:rPr lang="en-GB" sz="4000" dirty="0" smtClean="0">
                <a:solidFill>
                  <a:srgbClr val="2C7C9F"/>
                </a:solidFill>
              </a:rPr>
              <a:t> </a:t>
            </a:r>
            <a:r>
              <a:rPr lang="en-GB" sz="4000" dirty="0" err="1" smtClean="0">
                <a:solidFill>
                  <a:srgbClr val="2C7C9F"/>
                </a:solidFill>
              </a:rPr>
              <a:t>fisica</a:t>
            </a:r>
            <a:endParaRPr lang="fr-FR" dirty="0">
              <a:solidFill>
                <a:srgbClr val="2C7C9F"/>
              </a:solidFill>
            </a:endParaRPr>
          </a:p>
        </p:txBody>
      </p:sp>
      <p:grpSp>
        <p:nvGrpSpPr>
          <p:cNvPr id="2" name="Group 3"/>
          <p:cNvGrpSpPr>
            <a:grpSpLocks/>
          </p:cNvGrpSpPr>
          <p:nvPr/>
        </p:nvGrpSpPr>
        <p:grpSpPr bwMode="auto">
          <a:xfrm>
            <a:off x="228600" y="2865689"/>
            <a:ext cx="3348038" cy="2514600"/>
            <a:chOff x="144" y="1488"/>
            <a:chExt cx="2109" cy="1584"/>
          </a:xfrm>
        </p:grpSpPr>
        <p:sp>
          <p:nvSpPr>
            <p:cNvPr id="9220" name="AutoShape 4"/>
            <p:cNvSpPr>
              <a:spLocks noChangeArrowheads="1"/>
            </p:cNvSpPr>
            <p:nvPr/>
          </p:nvSpPr>
          <p:spPr bwMode="auto">
            <a:xfrm>
              <a:off x="432" y="2496"/>
              <a:ext cx="1821" cy="576"/>
            </a:xfrm>
            <a:prstGeom prst="parallelogram">
              <a:avLst>
                <a:gd name="adj" fmla="val 79036"/>
              </a:avLst>
            </a:prstGeom>
            <a:gradFill rotWithShape="0">
              <a:gsLst>
                <a:gs pos="0">
                  <a:srgbClr val="CCCC00">
                    <a:gamma/>
                    <a:shade val="65490"/>
                    <a:invGamma/>
                  </a:srgbClr>
                </a:gs>
                <a:gs pos="50000">
                  <a:srgbClr val="CCCC00"/>
                </a:gs>
                <a:gs pos="100000">
                  <a:srgbClr val="CCCC00">
                    <a:gamma/>
                    <a:shade val="65490"/>
                    <a:invGamma/>
                  </a:srgbClr>
                </a:gs>
              </a:gsLst>
              <a:lin ang="5400000" scaled="1"/>
            </a:gradFill>
            <a:ln w="9525">
              <a:noFill/>
              <a:miter lim="800000"/>
              <a:headEnd/>
              <a:tailEnd/>
            </a:ln>
            <a:effectLst/>
          </p:spPr>
          <p:txBody>
            <a:bodyPr wrap="none" anchor="ctr">
              <a:prstTxWarp prst="textNoShape">
                <a:avLst/>
              </a:prstTxWarp>
            </a:bodyPr>
            <a:lstStyle/>
            <a:p>
              <a:endParaRPr lang="it-IT"/>
            </a:p>
          </p:txBody>
        </p:sp>
        <p:sp>
          <p:nvSpPr>
            <p:cNvPr id="9221" name="Line 5"/>
            <p:cNvSpPr>
              <a:spLocks noChangeShapeType="1"/>
            </p:cNvSpPr>
            <p:nvPr/>
          </p:nvSpPr>
          <p:spPr bwMode="auto">
            <a:xfrm>
              <a:off x="1152" y="2208"/>
              <a:ext cx="0" cy="624"/>
            </a:xfrm>
            <a:prstGeom prst="line">
              <a:avLst/>
            </a:prstGeom>
            <a:noFill/>
            <a:ln w="28575">
              <a:solidFill>
                <a:schemeClr val="bg2"/>
              </a:solidFill>
              <a:round/>
              <a:headEnd/>
              <a:tailEnd/>
            </a:ln>
            <a:effectLst/>
          </p:spPr>
          <p:txBody>
            <a:bodyPr wrap="none" anchor="ctr">
              <a:prstTxWarp prst="textNoShape">
                <a:avLst/>
              </a:prstTxWarp>
            </a:bodyPr>
            <a:lstStyle/>
            <a:p>
              <a:endParaRPr lang="it-IT"/>
            </a:p>
          </p:txBody>
        </p:sp>
        <p:sp>
          <p:nvSpPr>
            <p:cNvPr id="9222" name="Line 6"/>
            <p:cNvSpPr>
              <a:spLocks noChangeShapeType="1"/>
            </p:cNvSpPr>
            <p:nvPr/>
          </p:nvSpPr>
          <p:spPr bwMode="auto">
            <a:xfrm flipV="1">
              <a:off x="1152" y="2640"/>
              <a:ext cx="768" cy="192"/>
            </a:xfrm>
            <a:prstGeom prst="line">
              <a:avLst/>
            </a:prstGeom>
            <a:noFill/>
            <a:ln w="9525">
              <a:solidFill>
                <a:schemeClr val="tx1"/>
              </a:solidFill>
              <a:round/>
              <a:headEnd/>
              <a:tailEnd/>
            </a:ln>
            <a:effectLst/>
          </p:spPr>
          <p:txBody>
            <a:bodyPr wrap="none" anchor="ctr">
              <a:prstTxWarp prst="textNoShape">
                <a:avLst/>
              </a:prstTxWarp>
            </a:bodyPr>
            <a:lstStyle/>
            <a:p>
              <a:endParaRPr lang="it-IT"/>
            </a:p>
          </p:txBody>
        </p:sp>
        <p:sp>
          <p:nvSpPr>
            <p:cNvPr id="9223" name="Line 7"/>
            <p:cNvSpPr>
              <a:spLocks noChangeShapeType="1"/>
            </p:cNvSpPr>
            <p:nvPr/>
          </p:nvSpPr>
          <p:spPr bwMode="auto">
            <a:xfrm>
              <a:off x="528" y="1824"/>
              <a:ext cx="1392" cy="816"/>
            </a:xfrm>
            <a:prstGeom prst="line">
              <a:avLst/>
            </a:prstGeom>
            <a:noFill/>
            <a:ln w="9525">
              <a:solidFill>
                <a:srgbClr val="FFFF00"/>
              </a:solidFill>
              <a:round/>
              <a:headEnd/>
              <a:tailEnd/>
            </a:ln>
            <a:effectLst/>
          </p:spPr>
          <p:txBody>
            <a:bodyPr wrap="none" anchor="ctr">
              <a:prstTxWarp prst="textNoShape">
                <a:avLst/>
              </a:prstTxWarp>
            </a:bodyPr>
            <a:lstStyle/>
            <a:p>
              <a:endParaRPr lang="it-IT"/>
            </a:p>
          </p:txBody>
        </p:sp>
        <p:sp>
          <p:nvSpPr>
            <p:cNvPr id="9224" name="AutoShape 8"/>
            <p:cNvSpPr>
              <a:spLocks noChangeArrowheads="1"/>
            </p:cNvSpPr>
            <p:nvPr/>
          </p:nvSpPr>
          <p:spPr bwMode="auto">
            <a:xfrm>
              <a:off x="144" y="1488"/>
              <a:ext cx="192" cy="288"/>
            </a:xfrm>
            <a:prstGeom prst="irregularSeal2">
              <a:avLst/>
            </a:prstGeom>
            <a:solidFill>
              <a:srgbClr val="FFFF00"/>
            </a:solidFill>
            <a:ln w="9525">
              <a:noFill/>
              <a:miter lim="800000"/>
              <a:headEnd/>
              <a:tailEnd/>
            </a:ln>
            <a:effectLst/>
          </p:spPr>
          <p:txBody>
            <a:bodyPr wrap="none" anchor="ctr">
              <a:prstTxWarp prst="textNoShape">
                <a:avLst/>
              </a:prstTxWarp>
            </a:bodyPr>
            <a:lstStyle/>
            <a:p>
              <a:endParaRPr lang="it-IT"/>
            </a:p>
          </p:txBody>
        </p:sp>
      </p:grpSp>
      <p:grpSp>
        <p:nvGrpSpPr>
          <p:cNvPr id="3" name="Group 16"/>
          <p:cNvGrpSpPr>
            <a:grpSpLocks/>
          </p:cNvGrpSpPr>
          <p:nvPr/>
        </p:nvGrpSpPr>
        <p:grpSpPr bwMode="auto">
          <a:xfrm>
            <a:off x="4533900" y="2675189"/>
            <a:ext cx="4343400" cy="4038600"/>
            <a:chOff x="2880" y="1440"/>
            <a:chExt cx="2736" cy="2544"/>
          </a:xfrm>
        </p:grpSpPr>
        <p:sp>
          <p:nvSpPr>
            <p:cNvPr id="9225" name="Rectangle 9"/>
            <p:cNvSpPr>
              <a:spLocks noChangeArrowheads="1"/>
            </p:cNvSpPr>
            <p:nvPr/>
          </p:nvSpPr>
          <p:spPr bwMode="auto">
            <a:xfrm>
              <a:off x="2880" y="1440"/>
              <a:ext cx="2736" cy="2544"/>
            </a:xfrm>
            <a:prstGeom prst="rect">
              <a:avLst/>
            </a:prstGeom>
            <a:solidFill>
              <a:schemeClr val="bg1"/>
            </a:solidFill>
            <a:ln w="9525">
              <a:noFill/>
              <a:miter lim="800000"/>
              <a:headEnd/>
              <a:tailEnd/>
            </a:ln>
            <a:effectLst/>
          </p:spPr>
          <p:txBody>
            <a:bodyPr wrap="none" anchor="ctr">
              <a:prstTxWarp prst="textNoShape">
                <a:avLst/>
              </a:prstTxWarp>
            </a:bodyPr>
            <a:lstStyle/>
            <a:p>
              <a:pPr>
                <a:spcBef>
                  <a:spcPct val="20000"/>
                </a:spcBef>
              </a:pPr>
              <a:endParaRPr lang="fr-FR" sz="2800">
                <a:solidFill>
                  <a:schemeClr val="tx1"/>
                </a:solidFill>
                <a:latin typeface="Times" charset="0"/>
              </a:endParaRPr>
            </a:p>
          </p:txBody>
        </p:sp>
        <p:grpSp>
          <p:nvGrpSpPr>
            <p:cNvPr id="4" name="Group 10"/>
            <p:cNvGrpSpPr>
              <a:grpSpLocks/>
            </p:cNvGrpSpPr>
            <p:nvPr/>
          </p:nvGrpSpPr>
          <p:grpSpPr bwMode="auto">
            <a:xfrm>
              <a:off x="3744" y="1920"/>
              <a:ext cx="1152" cy="864"/>
              <a:chOff x="3744" y="1920"/>
              <a:chExt cx="1152" cy="1056"/>
            </a:xfrm>
          </p:grpSpPr>
          <p:sp>
            <p:nvSpPr>
              <p:cNvPr id="9227" name="Line 11"/>
              <p:cNvSpPr>
                <a:spLocks noChangeShapeType="1"/>
              </p:cNvSpPr>
              <p:nvPr/>
            </p:nvSpPr>
            <p:spPr bwMode="auto">
              <a:xfrm>
                <a:off x="4224" y="2976"/>
                <a:ext cx="672" cy="0"/>
              </a:xfrm>
              <a:prstGeom prst="line">
                <a:avLst/>
              </a:prstGeom>
              <a:noFill/>
              <a:ln w="9525">
                <a:solidFill>
                  <a:schemeClr val="tx1"/>
                </a:solidFill>
                <a:round/>
                <a:headEnd/>
                <a:tailEnd/>
              </a:ln>
              <a:effectLst/>
            </p:spPr>
            <p:txBody>
              <a:bodyPr wrap="none" anchor="ctr">
                <a:prstTxWarp prst="textNoShape">
                  <a:avLst/>
                </a:prstTxWarp>
              </a:bodyPr>
              <a:lstStyle/>
              <a:p>
                <a:endParaRPr lang="it-IT"/>
              </a:p>
            </p:txBody>
          </p:sp>
          <p:sp>
            <p:nvSpPr>
              <p:cNvPr id="9228" name="Line 12"/>
              <p:cNvSpPr>
                <a:spLocks noChangeShapeType="1"/>
              </p:cNvSpPr>
              <p:nvPr/>
            </p:nvSpPr>
            <p:spPr bwMode="auto">
              <a:xfrm flipV="1">
                <a:off x="4224" y="2352"/>
                <a:ext cx="0" cy="624"/>
              </a:xfrm>
              <a:prstGeom prst="line">
                <a:avLst/>
              </a:prstGeom>
              <a:noFill/>
              <a:ln w="9525">
                <a:solidFill>
                  <a:schemeClr val="tx1"/>
                </a:solidFill>
                <a:round/>
                <a:headEnd/>
                <a:tailEnd/>
              </a:ln>
              <a:effectLst/>
            </p:spPr>
            <p:txBody>
              <a:bodyPr wrap="none" anchor="ctr">
                <a:prstTxWarp prst="textNoShape">
                  <a:avLst/>
                </a:prstTxWarp>
              </a:bodyPr>
              <a:lstStyle/>
              <a:p>
                <a:endParaRPr lang="it-IT"/>
              </a:p>
            </p:txBody>
          </p:sp>
          <p:sp>
            <p:nvSpPr>
              <p:cNvPr id="9229" name="Line 13"/>
              <p:cNvSpPr>
                <a:spLocks noChangeShapeType="1"/>
              </p:cNvSpPr>
              <p:nvPr/>
            </p:nvSpPr>
            <p:spPr bwMode="auto">
              <a:xfrm>
                <a:off x="3744" y="1920"/>
                <a:ext cx="1152" cy="1056"/>
              </a:xfrm>
              <a:prstGeom prst="line">
                <a:avLst/>
              </a:prstGeom>
              <a:noFill/>
              <a:ln w="9525">
                <a:solidFill>
                  <a:schemeClr val="tx1"/>
                </a:solidFill>
                <a:round/>
                <a:headEnd/>
                <a:tailEnd/>
              </a:ln>
              <a:effectLst/>
            </p:spPr>
            <p:txBody>
              <a:bodyPr wrap="none" anchor="ctr">
                <a:prstTxWarp prst="textNoShape">
                  <a:avLst/>
                </a:prstTxWarp>
              </a:bodyPr>
              <a:lstStyle/>
              <a:p>
                <a:endParaRPr lang="it-IT"/>
              </a:p>
            </p:txBody>
          </p:sp>
        </p:grpSp>
        <p:sp>
          <p:nvSpPr>
            <p:cNvPr id="9230" name="Text Box 14"/>
            <p:cNvSpPr txBox="1">
              <a:spLocks noChangeArrowheads="1"/>
            </p:cNvSpPr>
            <p:nvPr/>
          </p:nvSpPr>
          <p:spPr bwMode="auto">
            <a:xfrm>
              <a:off x="3024" y="3312"/>
              <a:ext cx="2177" cy="330"/>
            </a:xfrm>
            <a:prstGeom prst="rect">
              <a:avLst/>
            </a:prstGeom>
            <a:noFill/>
            <a:ln w="9525">
              <a:noFill/>
              <a:miter lim="800000"/>
              <a:headEnd/>
              <a:tailEnd/>
            </a:ln>
            <a:effectLst/>
          </p:spPr>
          <p:txBody>
            <a:bodyPr wrap="none">
              <a:prstTxWarp prst="textNoShape">
                <a:avLst/>
              </a:prstTxWarp>
              <a:spAutoFit/>
            </a:bodyPr>
            <a:lstStyle/>
            <a:p>
              <a:pPr algn="l">
                <a:spcBef>
                  <a:spcPct val="20000"/>
                </a:spcBef>
              </a:pPr>
              <a:r>
                <a:rPr lang="it-IT" sz="2800" dirty="0" smtClean="0">
                  <a:solidFill>
                    <a:schemeClr val="tx1"/>
                  </a:solidFill>
                  <a:latin typeface="Times" charset="0"/>
                </a:rPr>
                <a:t>Il triangolo dell’ombra</a:t>
              </a:r>
              <a:endParaRPr lang="fr-FR" sz="2800" dirty="0">
                <a:solidFill>
                  <a:schemeClr val="tx1"/>
                </a:solidFill>
                <a:latin typeface="Times" charset="0"/>
              </a:endParaRPr>
            </a:p>
          </p:txBody>
        </p:sp>
        <p:sp>
          <p:nvSpPr>
            <p:cNvPr id="9231" name="AutoShape 15"/>
            <p:cNvSpPr>
              <a:spLocks noChangeArrowheads="1"/>
            </p:cNvSpPr>
            <p:nvPr/>
          </p:nvSpPr>
          <p:spPr bwMode="auto">
            <a:xfrm>
              <a:off x="3552" y="1728"/>
              <a:ext cx="192" cy="240"/>
            </a:xfrm>
            <a:prstGeom prst="irregularSeal2">
              <a:avLst/>
            </a:prstGeom>
            <a:solidFill>
              <a:schemeClr val="tx1"/>
            </a:solidFill>
            <a:ln w="9525">
              <a:noFill/>
              <a:miter lim="800000"/>
              <a:headEnd/>
              <a:tailEnd/>
            </a:ln>
            <a:effectLst/>
          </p:spPr>
          <p:txBody>
            <a:bodyPr wrap="none" anchor="ctr">
              <a:prstTxWarp prst="textNoShape">
                <a:avLst/>
              </a:prstTxWarp>
            </a:bodyPr>
            <a:lstStyle/>
            <a:p>
              <a:endParaRPr lang="it-IT"/>
            </a:p>
          </p:txBody>
        </p:sp>
      </p:grpSp>
      <p:sp>
        <p:nvSpPr>
          <p:cNvPr id="17" name="CasellaDiTesto 16"/>
          <p:cNvSpPr txBox="1"/>
          <p:nvPr/>
        </p:nvSpPr>
        <p:spPr>
          <a:xfrm>
            <a:off x="190499" y="1348528"/>
            <a:ext cx="8686801" cy="1569660"/>
          </a:xfrm>
          <a:prstGeom prst="rect">
            <a:avLst/>
          </a:prstGeom>
          <a:noFill/>
        </p:spPr>
        <p:txBody>
          <a:bodyPr wrap="square" rtlCol="0">
            <a:spAutoFit/>
          </a:bodyPr>
          <a:lstStyle/>
          <a:p>
            <a:r>
              <a:rPr lang="en-GB" sz="2400" dirty="0" err="1" smtClean="0"/>
              <a:t>Dall’esperienza</a:t>
            </a:r>
            <a:r>
              <a:rPr lang="en-GB" sz="2400" dirty="0" smtClean="0"/>
              <a:t> </a:t>
            </a:r>
            <a:r>
              <a:rPr lang="en-GB" sz="2400" dirty="0" err="1" smtClean="0"/>
              <a:t>ai</a:t>
            </a:r>
            <a:r>
              <a:rPr lang="en-GB" sz="2400" dirty="0" smtClean="0"/>
              <a:t> </a:t>
            </a:r>
            <a:r>
              <a:rPr lang="en-GB" sz="2400" dirty="0" err="1" smtClean="0"/>
              <a:t>Principi</a:t>
            </a:r>
            <a:r>
              <a:rPr lang="en-GB" sz="2400" dirty="0" smtClean="0"/>
              <a:t>:</a:t>
            </a:r>
          </a:p>
          <a:p>
            <a:r>
              <a:rPr lang="en-GB" sz="2400" dirty="0" smtClean="0"/>
              <a:t>La </a:t>
            </a:r>
            <a:r>
              <a:rPr lang="en-GB" sz="2400" dirty="0" err="1" smtClean="0"/>
              <a:t>lunghezza</a:t>
            </a:r>
            <a:r>
              <a:rPr lang="en-GB" sz="2400" dirty="0" smtClean="0"/>
              <a:t> </a:t>
            </a:r>
            <a:r>
              <a:rPr lang="en-GB" sz="2400" dirty="0" err="1" smtClean="0"/>
              <a:t>dell’ombra</a:t>
            </a:r>
            <a:r>
              <a:rPr lang="en-GB" sz="2400" dirty="0" smtClean="0"/>
              <a:t> </a:t>
            </a:r>
            <a:r>
              <a:rPr lang="en-GB" sz="2400" dirty="0" err="1" smtClean="0"/>
              <a:t>dipende</a:t>
            </a:r>
            <a:r>
              <a:rPr lang="en-GB" sz="2400" dirty="0" smtClean="0"/>
              <a:t> </a:t>
            </a:r>
            <a:r>
              <a:rPr lang="en-GB" sz="2400" dirty="0" err="1" smtClean="0"/>
              <a:t>dall’altezza</a:t>
            </a:r>
            <a:r>
              <a:rPr lang="en-GB" sz="2400" dirty="0" smtClean="0"/>
              <a:t> del sole (</a:t>
            </a:r>
            <a:r>
              <a:rPr lang="en-GB" sz="2400" dirty="0" err="1" smtClean="0"/>
              <a:t>Triangolo</a:t>
            </a:r>
            <a:r>
              <a:rPr lang="en-GB" sz="2400" dirty="0" smtClean="0"/>
              <a:t> </a:t>
            </a:r>
            <a:r>
              <a:rPr lang="en-GB" sz="2400" dirty="0" err="1" smtClean="0"/>
              <a:t>dell’ombra</a:t>
            </a:r>
            <a:r>
              <a:rPr lang="en-GB" sz="2400" dirty="0" smtClean="0"/>
              <a:t>) . </a:t>
            </a:r>
          </a:p>
          <a:p>
            <a:r>
              <a:rPr lang="en-GB" sz="2400" dirty="0" smtClean="0"/>
              <a:t>Due </a:t>
            </a:r>
            <a:r>
              <a:rPr lang="en-GB" sz="2400" dirty="0" err="1" smtClean="0"/>
              <a:t>bastoni</a:t>
            </a:r>
            <a:r>
              <a:rPr lang="en-GB" sz="2400" dirty="0" smtClean="0"/>
              <a:t> </a:t>
            </a:r>
            <a:r>
              <a:rPr lang="en-GB" sz="2400" dirty="0" err="1" smtClean="0"/>
              <a:t>verticali</a:t>
            </a:r>
            <a:r>
              <a:rPr lang="en-GB" sz="2400" dirty="0" smtClean="0"/>
              <a:t> </a:t>
            </a:r>
            <a:r>
              <a:rPr lang="en-GB" sz="2400" dirty="0" err="1" smtClean="0"/>
              <a:t>hanno</a:t>
            </a:r>
            <a:r>
              <a:rPr lang="en-GB" sz="2400" dirty="0" smtClean="0"/>
              <a:t> </a:t>
            </a:r>
            <a:r>
              <a:rPr lang="en-GB" sz="2400" dirty="0" err="1" smtClean="0"/>
              <a:t>ombre</a:t>
            </a:r>
            <a:r>
              <a:rPr lang="en-GB" sz="2400" dirty="0" smtClean="0"/>
              <a:t> </a:t>
            </a:r>
            <a:r>
              <a:rPr lang="en-GB" sz="2400" dirty="0" err="1" smtClean="0"/>
              <a:t>parallele</a:t>
            </a:r>
            <a:r>
              <a:rPr lang="en-GB" sz="2400" dirty="0" smtClean="0"/>
              <a:t>.</a:t>
            </a:r>
            <a:endParaRPr lang="en-GB" sz="2400" dirty="0"/>
          </a:p>
        </p:txBody>
      </p:sp>
      <p:grpSp>
        <p:nvGrpSpPr>
          <p:cNvPr id="18" name="Group 3"/>
          <p:cNvGrpSpPr>
            <a:grpSpLocks/>
          </p:cNvGrpSpPr>
          <p:nvPr/>
        </p:nvGrpSpPr>
        <p:grpSpPr bwMode="auto">
          <a:xfrm>
            <a:off x="503927" y="3651502"/>
            <a:ext cx="3348038" cy="2514600"/>
            <a:chOff x="144" y="1488"/>
            <a:chExt cx="2109" cy="1584"/>
          </a:xfrm>
        </p:grpSpPr>
        <p:sp>
          <p:nvSpPr>
            <p:cNvPr id="19" name="AutoShape 4"/>
            <p:cNvSpPr>
              <a:spLocks noChangeArrowheads="1"/>
            </p:cNvSpPr>
            <p:nvPr/>
          </p:nvSpPr>
          <p:spPr bwMode="auto">
            <a:xfrm>
              <a:off x="432" y="2496"/>
              <a:ext cx="1821" cy="576"/>
            </a:xfrm>
            <a:prstGeom prst="parallelogram">
              <a:avLst>
                <a:gd name="adj" fmla="val 79036"/>
              </a:avLst>
            </a:prstGeom>
            <a:gradFill rotWithShape="0">
              <a:gsLst>
                <a:gs pos="0">
                  <a:srgbClr val="CCCC00">
                    <a:gamma/>
                    <a:shade val="65490"/>
                    <a:invGamma/>
                  </a:srgbClr>
                </a:gs>
                <a:gs pos="50000">
                  <a:srgbClr val="CCCC00"/>
                </a:gs>
                <a:gs pos="100000">
                  <a:srgbClr val="CCCC00">
                    <a:gamma/>
                    <a:shade val="65490"/>
                    <a:invGamma/>
                  </a:srgbClr>
                </a:gs>
              </a:gsLst>
              <a:lin ang="5400000" scaled="1"/>
            </a:gradFill>
            <a:ln w="9525">
              <a:noFill/>
              <a:miter lim="800000"/>
              <a:headEnd/>
              <a:tailEnd/>
            </a:ln>
            <a:effectLst/>
          </p:spPr>
          <p:txBody>
            <a:bodyPr wrap="none" anchor="ctr">
              <a:prstTxWarp prst="textNoShape">
                <a:avLst/>
              </a:prstTxWarp>
            </a:bodyPr>
            <a:lstStyle/>
            <a:p>
              <a:endParaRPr lang="it-IT"/>
            </a:p>
          </p:txBody>
        </p:sp>
        <p:sp>
          <p:nvSpPr>
            <p:cNvPr id="20" name="Line 5"/>
            <p:cNvSpPr>
              <a:spLocks noChangeShapeType="1"/>
            </p:cNvSpPr>
            <p:nvPr/>
          </p:nvSpPr>
          <p:spPr bwMode="auto">
            <a:xfrm>
              <a:off x="1152" y="2208"/>
              <a:ext cx="0" cy="624"/>
            </a:xfrm>
            <a:prstGeom prst="line">
              <a:avLst/>
            </a:prstGeom>
            <a:noFill/>
            <a:ln w="28575">
              <a:solidFill>
                <a:schemeClr val="bg2"/>
              </a:solidFill>
              <a:round/>
              <a:headEnd/>
              <a:tailEnd/>
            </a:ln>
            <a:effectLst/>
          </p:spPr>
          <p:txBody>
            <a:bodyPr wrap="none" anchor="ctr">
              <a:prstTxWarp prst="textNoShape">
                <a:avLst/>
              </a:prstTxWarp>
            </a:bodyPr>
            <a:lstStyle/>
            <a:p>
              <a:endParaRPr lang="it-IT"/>
            </a:p>
          </p:txBody>
        </p:sp>
        <p:sp>
          <p:nvSpPr>
            <p:cNvPr id="21" name="Line 6"/>
            <p:cNvSpPr>
              <a:spLocks noChangeShapeType="1"/>
            </p:cNvSpPr>
            <p:nvPr/>
          </p:nvSpPr>
          <p:spPr bwMode="auto">
            <a:xfrm flipV="1">
              <a:off x="1152" y="2640"/>
              <a:ext cx="768" cy="192"/>
            </a:xfrm>
            <a:prstGeom prst="line">
              <a:avLst/>
            </a:prstGeom>
            <a:noFill/>
            <a:ln w="9525">
              <a:solidFill>
                <a:schemeClr val="tx1"/>
              </a:solidFill>
              <a:round/>
              <a:headEnd/>
              <a:tailEnd/>
            </a:ln>
            <a:effectLst/>
          </p:spPr>
          <p:txBody>
            <a:bodyPr wrap="none" anchor="ctr">
              <a:prstTxWarp prst="textNoShape">
                <a:avLst/>
              </a:prstTxWarp>
            </a:bodyPr>
            <a:lstStyle/>
            <a:p>
              <a:endParaRPr lang="it-IT"/>
            </a:p>
          </p:txBody>
        </p:sp>
        <p:sp>
          <p:nvSpPr>
            <p:cNvPr id="22" name="Line 7"/>
            <p:cNvSpPr>
              <a:spLocks noChangeShapeType="1"/>
            </p:cNvSpPr>
            <p:nvPr/>
          </p:nvSpPr>
          <p:spPr bwMode="auto">
            <a:xfrm>
              <a:off x="528" y="1824"/>
              <a:ext cx="1392" cy="816"/>
            </a:xfrm>
            <a:prstGeom prst="line">
              <a:avLst/>
            </a:prstGeom>
            <a:noFill/>
            <a:ln w="9525">
              <a:solidFill>
                <a:srgbClr val="FFFF00"/>
              </a:solidFill>
              <a:round/>
              <a:headEnd/>
              <a:tailEnd/>
            </a:ln>
            <a:effectLst/>
          </p:spPr>
          <p:txBody>
            <a:bodyPr wrap="none" anchor="ctr">
              <a:prstTxWarp prst="textNoShape">
                <a:avLst/>
              </a:prstTxWarp>
            </a:bodyPr>
            <a:lstStyle/>
            <a:p>
              <a:endParaRPr lang="it-IT"/>
            </a:p>
          </p:txBody>
        </p:sp>
        <p:sp>
          <p:nvSpPr>
            <p:cNvPr id="23" name="AutoShape 8"/>
            <p:cNvSpPr>
              <a:spLocks noChangeArrowheads="1"/>
            </p:cNvSpPr>
            <p:nvPr/>
          </p:nvSpPr>
          <p:spPr bwMode="auto">
            <a:xfrm>
              <a:off x="144" y="1488"/>
              <a:ext cx="192" cy="288"/>
            </a:xfrm>
            <a:prstGeom prst="irregularSeal2">
              <a:avLst/>
            </a:prstGeom>
            <a:solidFill>
              <a:srgbClr val="FFFF00"/>
            </a:solidFill>
            <a:ln w="9525">
              <a:noFill/>
              <a:miter lim="800000"/>
              <a:headEnd/>
              <a:tailEnd/>
            </a:ln>
            <a:effectLst/>
          </p:spPr>
          <p:txBody>
            <a:bodyPr wrap="none" anchor="ctr">
              <a:prstTxWarp prst="textNoShape">
                <a:avLst/>
              </a:prstTxWarp>
            </a:bodyPr>
            <a:lstStyle/>
            <a:p>
              <a:endParaRPr lang="it-IT"/>
            </a:p>
          </p:txBody>
        </p:sp>
      </p:grpSp>
    </p:spTree>
    <p:extLst>
      <p:ext uri="{BB962C8B-B14F-4D97-AF65-F5344CB8AC3E}">
        <p14:creationId xmlns:p14="http://schemas.microsoft.com/office/powerpoint/2010/main" val="893043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 </a:t>
            </a:r>
            <a:r>
              <a:rPr lang="en-GB" dirty="0" err="1" smtClean="0"/>
              <a:t>Teorema</a:t>
            </a:r>
            <a:r>
              <a:rPr lang="en-GB" dirty="0" smtClean="0"/>
              <a:t> </a:t>
            </a:r>
            <a:r>
              <a:rPr lang="en-GB" dirty="0" err="1" smtClean="0"/>
              <a:t>dei</a:t>
            </a:r>
            <a:r>
              <a:rPr lang="en-GB" dirty="0" smtClean="0"/>
              <a:t> “due </a:t>
            </a:r>
            <a:r>
              <a:rPr lang="en-GB" dirty="0" err="1" smtClean="0"/>
              <a:t>bastoni</a:t>
            </a:r>
            <a:r>
              <a:rPr lang="en-GB" dirty="0" smtClean="0"/>
              <a:t>”</a:t>
            </a:r>
            <a:endParaRPr lang="en-GB" dirty="0"/>
          </a:p>
        </p:txBody>
      </p:sp>
      <p:sp>
        <p:nvSpPr>
          <p:cNvPr id="3" name="Segnaposto contenuto 2"/>
          <p:cNvSpPr>
            <a:spLocks noGrp="1"/>
          </p:cNvSpPr>
          <p:nvPr>
            <p:ph sz="half" idx="2"/>
          </p:nvPr>
        </p:nvSpPr>
        <p:spPr>
          <a:xfrm>
            <a:off x="298788" y="937992"/>
            <a:ext cx="4228499" cy="5586914"/>
          </a:xfrm>
        </p:spPr>
        <p:txBody>
          <a:bodyPr>
            <a:noAutofit/>
          </a:bodyPr>
          <a:lstStyle/>
          <a:p>
            <a:pPr>
              <a:buNone/>
            </a:pPr>
            <a:r>
              <a:rPr lang="it-IT" sz="3200" b="1" dirty="0" smtClean="0"/>
              <a:t>Il problema</a:t>
            </a:r>
          </a:p>
          <a:p>
            <a:pPr marL="9525" indent="14288">
              <a:buNone/>
            </a:pPr>
            <a:r>
              <a:rPr lang="it-IT" sz="2400" dirty="0" smtClean="0"/>
              <a:t>Abbiamo osservato che le ombre di due bastoni verticali su un piano orizzontale sono sempre parallele. Cosa possiamo dire del parallelismo delle ombre nel caso di un bastone verticale ed uno obliquo? Può essere che le ombre siano parallele? In quale momento? Qualche volta? Mai? Formula la tua congettura come un enunciato generale..</a:t>
            </a:r>
            <a:endParaRPr lang="it-IT" sz="2400" dirty="0"/>
          </a:p>
        </p:txBody>
      </p:sp>
      <p:sp>
        <p:nvSpPr>
          <p:cNvPr id="7" name="Segnaposto contenuto 6"/>
          <p:cNvSpPr>
            <a:spLocks noGrp="1"/>
          </p:cNvSpPr>
          <p:nvPr>
            <p:ph sz="quarter" idx="4"/>
          </p:nvPr>
        </p:nvSpPr>
        <p:spPr/>
        <p:txBody>
          <a:bodyPr/>
          <a:lstStyle/>
          <a:p>
            <a:endParaRPr lang="en-GB"/>
          </a:p>
        </p:txBody>
      </p:sp>
      <p:pic>
        <p:nvPicPr>
          <p:cNvPr id="4" name="Immagine 3">
            <a:hlinkClick r:id="rId3" action="ppaction://hlinkfile"/>
          </p:cNvPr>
          <p:cNvPicPr>
            <a:picLocks noChangeAspect="1"/>
          </p:cNvPicPr>
          <p:nvPr/>
        </p:nvPicPr>
        <p:blipFill>
          <a:blip r:embed="rId4"/>
          <a:stretch>
            <a:fillRect/>
          </a:stretch>
        </p:blipFill>
        <p:spPr>
          <a:xfrm>
            <a:off x="4527287" y="1593942"/>
            <a:ext cx="4499069" cy="4499069"/>
          </a:xfrm>
          <a:prstGeom prst="rect">
            <a:avLst/>
          </a:prstGeom>
        </p:spPr>
      </p:pic>
    </p:spTree>
    <p:extLst>
      <p:ext uri="{BB962C8B-B14F-4D97-AF65-F5344CB8AC3E}">
        <p14:creationId xmlns:p14="http://schemas.microsoft.com/office/powerpoint/2010/main" val="109532647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9275" y="336203"/>
            <a:ext cx="8042276" cy="738886"/>
          </a:xfrm>
        </p:spPr>
        <p:txBody>
          <a:bodyPr/>
          <a:lstStyle/>
          <a:p>
            <a:r>
              <a:rPr lang="en-GB" dirty="0" smtClean="0"/>
              <a:t>Simone</a:t>
            </a:r>
            <a:endParaRPr lang="en-GB" dirty="0"/>
          </a:p>
        </p:txBody>
      </p:sp>
      <p:sp>
        <p:nvSpPr>
          <p:cNvPr id="3" name="Segnaposto contenuto 2"/>
          <p:cNvSpPr>
            <a:spLocks noGrp="1"/>
          </p:cNvSpPr>
          <p:nvPr>
            <p:ph idx="1"/>
          </p:nvPr>
        </p:nvSpPr>
        <p:spPr>
          <a:xfrm>
            <a:off x="549275" y="1075089"/>
            <a:ext cx="8042276" cy="5782911"/>
          </a:xfrm>
        </p:spPr>
        <p:txBody>
          <a:bodyPr>
            <a:normAutofit fontScale="85000" lnSpcReduction="10000"/>
          </a:bodyPr>
          <a:lstStyle/>
          <a:p>
            <a:pPr marL="0" indent="0">
              <a:buNone/>
            </a:pPr>
            <a:r>
              <a:rPr lang="en-GB" dirty="0"/>
              <a:t>“</a:t>
            </a:r>
            <a:r>
              <a:rPr lang="it-IT" dirty="0"/>
              <a:t>se consideriamo due bastoni, dei quali uno è verticale, le ombre saranno parallele quando I due bastoni sono visti paralleli dal sole. Se supponiamo che la persona è nella posizione del sole e guarda i bastoni, girando intorno ai bastoni può osservare che i bastoni  sono paralleli in una certa posizione e che le ombre sono parallele dato che la differenza di posizione dei due bastoni non può essere vista da quella posizione. Pensando allo spazio dell’ombra, possiamo dire che il bastone non verticale sembra essere nello spazio dell’ombra. Immaginiamo un bastone immaginario che rappresenta il bastone oblique, allineato  con i raggi del sole e il bastone stesso, quello obliquo non può essere visto</a:t>
            </a:r>
            <a:r>
              <a:rPr lang="en-GB" dirty="0"/>
              <a:t>, e </a:t>
            </a:r>
            <a:r>
              <a:rPr lang="en-GB" dirty="0" err="1"/>
              <a:t>così</a:t>
            </a:r>
            <a:r>
              <a:rPr lang="en-GB" dirty="0"/>
              <a:t> </a:t>
            </a:r>
            <a:r>
              <a:rPr lang="en-GB" dirty="0" err="1"/>
              <a:t>sembra</a:t>
            </a:r>
            <a:r>
              <a:rPr lang="en-GB" dirty="0"/>
              <a:t> </a:t>
            </a:r>
            <a:r>
              <a:rPr lang="en-GB" dirty="0" err="1"/>
              <a:t>essere</a:t>
            </a:r>
            <a:r>
              <a:rPr lang="en-GB" dirty="0"/>
              <a:t> vertical, </a:t>
            </a:r>
            <a:r>
              <a:rPr lang="en-GB" dirty="0" err="1"/>
              <a:t>formando</a:t>
            </a:r>
            <a:r>
              <a:rPr lang="en-GB" dirty="0"/>
              <a:t> </a:t>
            </a:r>
            <a:r>
              <a:rPr lang="en-GB" dirty="0" err="1"/>
              <a:t>ombre</a:t>
            </a:r>
            <a:r>
              <a:rPr lang="en-GB" dirty="0"/>
              <a:t> </a:t>
            </a:r>
            <a:r>
              <a:rPr lang="en-GB" dirty="0" err="1"/>
              <a:t>parallele</a:t>
            </a:r>
            <a:r>
              <a:rPr lang="en-GB" dirty="0"/>
              <a:t>. Le </a:t>
            </a:r>
            <a:r>
              <a:rPr lang="en-GB" dirty="0" err="1"/>
              <a:t>ombre</a:t>
            </a:r>
            <a:r>
              <a:rPr lang="en-GB" dirty="0"/>
              <a:t> </a:t>
            </a:r>
            <a:r>
              <a:rPr lang="en-GB" dirty="0" err="1"/>
              <a:t>possono</a:t>
            </a:r>
            <a:r>
              <a:rPr lang="en-GB" dirty="0"/>
              <a:t> </a:t>
            </a:r>
            <a:r>
              <a:rPr lang="en-GB" dirty="0" err="1"/>
              <a:t>essere</a:t>
            </a:r>
            <a:r>
              <a:rPr lang="en-GB" dirty="0"/>
              <a:t> </a:t>
            </a:r>
            <a:r>
              <a:rPr lang="en-GB" dirty="0" err="1"/>
              <a:t>parallele</a:t>
            </a:r>
            <a:r>
              <a:rPr lang="en-GB" dirty="0"/>
              <a:t> se </a:t>
            </a:r>
            <a:r>
              <a:rPr lang="en-GB" dirty="0" err="1"/>
              <a:t>il</a:t>
            </a:r>
            <a:r>
              <a:rPr lang="en-GB" dirty="0"/>
              <a:t> sole </a:t>
            </a:r>
            <a:r>
              <a:rPr lang="en-GB" dirty="0" err="1"/>
              <a:t>è</a:t>
            </a:r>
            <a:r>
              <a:rPr lang="en-GB" dirty="0"/>
              <a:t> </a:t>
            </a:r>
            <a:r>
              <a:rPr lang="en-GB" dirty="0" err="1"/>
              <a:t>messo</a:t>
            </a:r>
            <a:r>
              <a:rPr lang="en-GB" dirty="0"/>
              <a:t> </a:t>
            </a:r>
            <a:r>
              <a:rPr lang="en-GB" dirty="0" err="1"/>
              <a:t>lungo</a:t>
            </a:r>
            <a:r>
              <a:rPr lang="en-GB" dirty="0"/>
              <a:t> la </a:t>
            </a:r>
            <a:r>
              <a:rPr lang="en-GB" dirty="0" err="1"/>
              <a:t>direzione</a:t>
            </a:r>
            <a:r>
              <a:rPr lang="en-GB" dirty="0"/>
              <a:t> del </a:t>
            </a:r>
            <a:r>
              <a:rPr lang="en-GB" dirty="0" err="1"/>
              <a:t>bastone</a:t>
            </a:r>
            <a:r>
              <a:rPr lang="en-GB" dirty="0"/>
              <a:t> oblique” [con un </a:t>
            </a:r>
            <a:r>
              <a:rPr lang="en-GB" dirty="0" err="1"/>
              <a:t>gesto</a:t>
            </a:r>
            <a:r>
              <a:rPr lang="en-GB" dirty="0"/>
              <a:t> </a:t>
            </a:r>
            <a:r>
              <a:rPr lang="en-GB" dirty="0" err="1"/>
              <a:t>indica</a:t>
            </a:r>
            <a:r>
              <a:rPr lang="en-GB" dirty="0"/>
              <a:t> </a:t>
            </a:r>
            <a:r>
              <a:rPr lang="en-GB" dirty="0" err="1"/>
              <a:t>il</a:t>
            </a:r>
            <a:r>
              <a:rPr lang="en-GB" dirty="0"/>
              <a:t> piano vertical </a:t>
            </a:r>
            <a:r>
              <a:rPr lang="en-GB" dirty="0" err="1"/>
              <a:t>che</a:t>
            </a:r>
            <a:r>
              <a:rPr lang="en-GB" dirty="0"/>
              <a:t> </a:t>
            </a:r>
            <a:r>
              <a:rPr lang="en-GB" dirty="0" err="1"/>
              <a:t>contiene</a:t>
            </a:r>
            <a:r>
              <a:rPr lang="en-GB" dirty="0"/>
              <a:t> </a:t>
            </a:r>
            <a:r>
              <a:rPr lang="en-GB" dirty="0" err="1"/>
              <a:t>il</a:t>
            </a:r>
            <a:r>
              <a:rPr lang="en-GB" dirty="0"/>
              <a:t> </a:t>
            </a:r>
            <a:r>
              <a:rPr lang="en-GB" dirty="0" err="1"/>
              <a:t>bastone</a:t>
            </a:r>
            <a:r>
              <a:rPr lang="en-GB" dirty="0"/>
              <a:t> oblique]. </a:t>
            </a:r>
          </a:p>
        </p:txBody>
      </p:sp>
    </p:spTree>
    <p:extLst>
      <p:ext uri="{BB962C8B-B14F-4D97-AF65-F5344CB8AC3E}">
        <p14:creationId xmlns:p14="http://schemas.microsoft.com/office/powerpoint/2010/main" val="47908188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9275" y="336203"/>
            <a:ext cx="8042276" cy="738886"/>
          </a:xfrm>
        </p:spPr>
        <p:txBody>
          <a:bodyPr/>
          <a:lstStyle/>
          <a:p>
            <a:r>
              <a:rPr lang="en-GB" dirty="0" smtClean="0"/>
              <a:t>Simone</a:t>
            </a:r>
            <a:endParaRPr lang="en-GB" dirty="0"/>
          </a:p>
        </p:txBody>
      </p:sp>
      <p:sp>
        <p:nvSpPr>
          <p:cNvPr id="3" name="Segnaposto contenuto 2"/>
          <p:cNvSpPr>
            <a:spLocks noGrp="1"/>
          </p:cNvSpPr>
          <p:nvPr>
            <p:ph idx="1"/>
          </p:nvPr>
        </p:nvSpPr>
        <p:spPr>
          <a:xfrm>
            <a:off x="549275" y="1075089"/>
            <a:ext cx="8042276" cy="5782911"/>
          </a:xfrm>
        </p:spPr>
        <p:txBody>
          <a:bodyPr>
            <a:normAutofit fontScale="85000" lnSpcReduction="10000"/>
          </a:bodyPr>
          <a:lstStyle/>
          <a:p>
            <a:pPr marL="0" indent="0">
              <a:buNone/>
            </a:pPr>
            <a:r>
              <a:rPr lang="en-GB" dirty="0"/>
              <a:t>“</a:t>
            </a:r>
            <a:r>
              <a:rPr lang="it-IT" dirty="0"/>
              <a:t>se consideriamo due bastoni, dei quali uno è verticale, le ombre saranno parallele </a:t>
            </a:r>
            <a:r>
              <a:rPr lang="it-IT" dirty="0">
                <a:solidFill>
                  <a:srgbClr val="FF0000"/>
                </a:solidFill>
              </a:rPr>
              <a:t>quando</a:t>
            </a:r>
            <a:r>
              <a:rPr lang="it-IT" dirty="0"/>
              <a:t> I due bastoni sono visti paralleli dal sole</a:t>
            </a:r>
            <a:r>
              <a:rPr lang="it-IT" dirty="0">
                <a:solidFill>
                  <a:srgbClr val="FF0000"/>
                </a:solidFill>
              </a:rPr>
              <a:t>. Se supponiamo </a:t>
            </a:r>
            <a:r>
              <a:rPr lang="it-IT" dirty="0"/>
              <a:t>che la </a:t>
            </a:r>
            <a:r>
              <a:rPr lang="it-IT" dirty="0">
                <a:solidFill>
                  <a:srgbClr val="FF0000"/>
                </a:solidFill>
              </a:rPr>
              <a:t>persona è nella posizione del sole </a:t>
            </a:r>
            <a:r>
              <a:rPr lang="it-IT" dirty="0"/>
              <a:t>e guarda i bastoni</a:t>
            </a:r>
            <a:r>
              <a:rPr lang="it-IT" dirty="0">
                <a:solidFill>
                  <a:srgbClr val="FF0000"/>
                </a:solidFill>
              </a:rPr>
              <a:t>, girando intorno ai bastoni può osservare </a:t>
            </a:r>
            <a:r>
              <a:rPr lang="it-IT" dirty="0"/>
              <a:t>che i bastoni  sono paralleli in una certa posizione e che le ombre sono parallele dato che la differenza di posizione dei due bastoni non può essere vista da quella posizione. Pensando allo spazio dell’ombra, possiamo dire che il bastone non verticale sembra essere nello spazio dell’ombra. Immaginiamo un bastone immaginario che rappresenta il bastone oblique, allineato  con i raggi del sole e il bastone stesso, quello obliquo non può essere visto</a:t>
            </a:r>
            <a:r>
              <a:rPr lang="en-GB" dirty="0"/>
              <a:t>, e </a:t>
            </a:r>
            <a:r>
              <a:rPr lang="en-GB" dirty="0" err="1"/>
              <a:t>così</a:t>
            </a:r>
            <a:r>
              <a:rPr lang="en-GB" dirty="0"/>
              <a:t> </a:t>
            </a:r>
            <a:r>
              <a:rPr lang="en-GB" dirty="0" err="1"/>
              <a:t>sembra</a:t>
            </a:r>
            <a:r>
              <a:rPr lang="en-GB" dirty="0"/>
              <a:t> </a:t>
            </a:r>
            <a:r>
              <a:rPr lang="en-GB" dirty="0" err="1"/>
              <a:t>essere</a:t>
            </a:r>
            <a:r>
              <a:rPr lang="en-GB" dirty="0"/>
              <a:t> vertical, </a:t>
            </a:r>
            <a:r>
              <a:rPr lang="en-GB" dirty="0" err="1"/>
              <a:t>formando</a:t>
            </a:r>
            <a:r>
              <a:rPr lang="en-GB" dirty="0"/>
              <a:t> </a:t>
            </a:r>
            <a:r>
              <a:rPr lang="en-GB" dirty="0" err="1"/>
              <a:t>ombre</a:t>
            </a:r>
            <a:r>
              <a:rPr lang="en-GB" dirty="0"/>
              <a:t> </a:t>
            </a:r>
            <a:r>
              <a:rPr lang="en-GB" dirty="0" err="1"/>
              <a:t>parallele</a:t>
            </a:r>
            <a:r>
              <a:rPr lang="en-GB" dirty="0">
                <a:solidFill>
                  <a:srgbClr val="FF0000"/>
                </a:solidFill>
              </a:rPr>
              <a:t>. Le </a:t>
            </a:r>
            <a:r>
              <a:rPr lang="en-GB" dirty="0" err="1">
                <a:solidFill>
                  <a:srgbClr val="FF0000"/>
                </a:solidFill>
              </a:rPr>
              <a:t>ombre</a:t>
            </a:r>
            <a:r>
              <a:rPr lang="en-GB" dirty="0">
                <a:solidFill>
                  <a:srgbClr val="FF0000"/>
                </a:solidFill>
              </a:rPr>
              <a:t> </a:t>
            </a:r>
            <a:r>
              <a:rPr lang="en-GB" dirty="0" err="1">
                <a:solidFill>
                  <a:srgbClr val="FF0000"/>
                </a:solidFill>
              </a:rPr>
              <a:t>possono</a:t>
            </a:r>
            <a:r>
              <a:rPr lang="en-GB" dirty="0">
                <a:solidFill>
                  <a:srgbClr val="FF0000"/>
                </a:solidFill>
              </a:rPr>
              <a:t> </a:t>
            </a:r>
            <a:r>
              <a:rPr lang="en-GB" dirty="0" err="1">
                <a:solidFill>
                  <a:srgbClr val="FF0000"/>
                </a:solidFill>
              </a:rPr>
              <a:t>essere</a:t>
            </a:r>
            <a:r>
              <a:rPr lang="en-GB" dirty="0">
                <a:solidFill>
                  <a:srgbClr val="FF0000"/>
                </a:solidFill>
              </a:rPr>
              <a:t> </a:t>
            </a:r>
            <a:r>
              <a:rPr lang="en-GB" dirty="0" err="1">
                <a:solidFill>
                  <a:srgbClr val="FF0000"/>
                </a:solidFill>
              </a:rPr>
              <a:t>parallele</a:t>
            </a:r>
            <a:r>
              <a:rPr lang="en-GB" dirty="0">
                <a:solidFill>
                  <a:srgbClr val="FF0000"/>
                </a:solidFill>
              </a:rPr>
              <a:t> se </a:t>
            </a:r>
            <a:r>
              <a:rPr lang="en-GB" dirty="0" err="1">
                <a:solidFill>
                  <a:srgbClr val="FF0000"/>
                </a:solidFill>
              </a:rPr>
              <a:t>il</a:t>
            </a:r>
            <a:r>
              <a:rPr lang="en-GB" dirty="0">
                <a:solidFill>
                  <a:srgbClr val="FF0000"/>
                </a:solidFill>
              </a:rPr>
              <a:t> sole </a:t>
            </a:r>
            <a:r>
              <a:rPr lang="en-GB" dirty="0" err="1">
                <a:solidFill>
                  <a:srgbClr val="FF0000"/>
                </a:solidFill>
              </a:rPr>
              <a:t>è</a:t>
            </a:r>
            <a:r>
              <a:rPr lang="en-GB" dirty="0">
                <a:solidFill>
                  <a:srgbClr val="FF0000"/>
                </a:solidFill>
              </a:rPr>
              <a:t> </a:t>
            </a:r>
            <a:r>
              <a:rPr lang="en-GB" dirty="0" err="1">
                <a:solidFill>
                  <a:srgbClr val="FF0000"/>
                </a:solidFill>
              </a:rPr>
              <a:t>messo</a:t>
            </a:r>
            <a:r>
              <a:rPr lang="en-GB" dirty="0">
                <a:solidFill>
                  <a:srgbClr val="FF0000"/>
                </a:solidFill>
              </a:rPr>
              <a:t> </a:t>
            </a:r>
            <a:r>
              <a:rPr lang="en-GB" dirty="0" err="1">
                <a:solidFill>
                  <a:srgbClr val="FF0000"/>
                </a:solidFill>
              </a:rPr>
              <a:t>lungo</a:t>
            </a:r>
            <a:r>
              <a:rPr lang="en-GB" dirty="0">
                <a:solidFill>
                  <a:srgbClr val="FF0000"/>
                </a:solidFill>
              </a:rPr>
              <a:t> la </a:t>
            </a:r>
            <a:r>
              <a:rPr lang="en-GB" dirty="0" err="1">
                <a:solidFill>
                  <a:srgbClr val="FF0000"/>
                </a:solidFill>
              </a:rPr>
              <a:t>direzione</a:t>
            </a:r>
            <a:r>
              <a:rPr lang="en-GB" dirty="0">
                <a:solidFill>
                  <a:srgbClr val="FF0000"/>
                </a:solidFill>
              </a:rPr>
              <a:t> del </a:t>
            </a:r>
            <a:r>
              <a:rPr lang="en-GB" dirty="0" err="1">
                <a:solidFill>
                  <a:srgbClr val="FF0000"/>
                </a:solidFill>
              </a:rPr>
              <a:t>bastone</a:t>
            </a:r>
            <a:r>
              <a:rPr lang="en-GB" dirty="0">
                <a:solidFill>
                  <a:srgbClr val="FF0000"/>
                </a:solidFill>
              </a:rPr>
              <a:t> obliq</a:t>
            </a:r>
            <a:r>
              <a:rPr lang="en-GB" dirty="0"/>
              <a:t>ue” [con un </a:t>
            </a:r>
            <a:r>
              <a:rPr lang="en-GB" dirty="0" err="1"/>
              <a:t>gesto</a:t>
            </a:r>
            <a:r>
              <a:rPr lang="en-GB" dirty="0"/>
              <a:t> </a:t>
            </a:r>
            <a:r>
              <a:rPr lang="en-GB" dirty="0" err="1"/>
              <a:t>indica</a:t>
            </a:r>
            <a:r>
              <a:rPr lang="en-GB" dirty="0"/>
              <a:t> </a:t>
            </a:r>
            <a:r>
              <a:rPr lang="en-GB" dirty="0" err="1"/>
              <a:t>il</a:t>
            </a:r>
            <a:r>
              <a:rPr lang="en-GB" dirty="0"/>
              <a:t> piano vertical </a:t>
            </a:r>
            <a:r>
              <a:rPr lang="en-GB" dirty="0" err="1"/>
              <a:t>che</a:t>
            </a:r>
            <a:r>
              <a:rPr lang="en-GB" dirty="0"/>
              <a:t> </a:t>
            </a:r>
            <a:r>
              <a:rPr lang="en-GB" dirty="0" err="1"/>
              <a:t>contiene</a:t>
            </a:r>
            <a:r>
              <a:rPr lang="en-GB" dirty="0"/>
              <a:t> </a:t>
            </a:r>
            <a:r>
              <a:rPr lang="en-GB" dirty="0" err="1"/>
              <a:t>il</a:t>
            </a:r>
            <a:r>
              <a:rPr lang="en-GB" dirty="0"/>
              <a:t> </a:t>
            </a:r>
            <a:r>
              <a:rPr lang="en-GB" dirty="0" err="1"/>
              <a:t>bastone</a:t>
            </a:r>
            <a:r>
              <a:rPr lang="en-GB" dirty="0"/>
              <a:t> oblique]. </a:t>
            </a:r>
          </a:p>
        </p:txBody>
      </p:sp>
    </p:spTree>
    <p:extLst>
      <p:ext uri="{BB962C8B-B14F-4D97-AF65-F5344CB8AC3E}">
        <p14:creationId xmlns:p14="http://schemas.microsoft.com/office/powerpoint/2010/main" val="25253080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9275" y="336203"/>
            <a:ext cx="8042276" cy="738886"/>
          </a:xfrm>
        </p:spPr>
        <p:txBody>
          <a:bodyPr/>
          <a:lstStyle/>
          <a:p>
            <a:r>
              <a:rPr lang="en-GB" dirty="0" smtClean="0"/>
              <a:t>Simone</a:t>
            </a:r>
            <a:endParaRPr lang="en-GB" dirty="0"/>
          </a:p>
        </p:txBody>
      </p:sp>
      <p:sp>
        <p:nvSpPr>
          <p:cNvPr id="3" name="Segnaposto contenuto 2"/>
          <p:cNvSpPr>
            <a:spLocks noGrp="1"/>
          </p:cNvSpPr>
          <p:nvPr>
            <p:ph idx="1"/>
          </p:nvPr>
        </p:nvSpPr>
        <p:spPr>
          <a:xfrm>
            <a:off x="549275" y="1075089"/>
            <a:ext cx="8042276" cy="5782911"/>
          </a:xfrm>
        </p:spPr>
        <p:txBody>
          <a:bodyPr>
            <a:normAutofit fontScale="85000" lnSpcReduction="10000"/>
          </a:bodyPr>
          <a:lstStyle/>
          <a:p>
            <a:pPr marL="0" indent="0">
              <a:buNone/>
            </a:pPr>
            <a:r>
              <a:rPr lang="en-GB" dirty="0"/>
              <a:t>“</a:t>
            </a:r>
            <a:r>
              <a:rPr lang="it-IT" dirty="0"/>
              <a:t>se consideriamo due bastoni, dei quali uno è verticale, le ombre saranno parallele </a:t>
            </a:r>
            <a:r>
              <a:rPr lang="it-IT" dirty="0">
                <a:solidFill>
                  <a:srgbClr val="FF0000"/>
                </a:solidFill>
              </a:rPr>
              <a:t>quando</a:t>
            </a:r>
            <a:r>
              <a:rPr lang="it-IT" dirty="0"/>
              <a:t> I due bastoni sono visti paralleli dal sole</a:t>
            </a:r>
            <a:r>
              <a:rPr lang="it-IT" dirty="0">
                <a:solidFill>
                  <a:srgbClr val="FF0000"/>
                </a:solidFill>
              </a:rPr>
              <a:t>. Se supponiamo </a:t>
            </a:r>
            <a:r>
              <a:rPr lang="it-IT" dirty="0"/>
              <a:t>che la </a:t>
            </a:r>
            <a:r>
              <a:rPr lang="it-IT" dirty="0">
                <a:solidFill>
                  <a:srgbClr val="FF0000"/>
                </a:solidFill>
              </a:rPr>
              <a:t>persona è nella posizione del sole </a:t>
            </a:r>
            <a:r>
              <a:rPr lang="it-IT" dirty="0"/>
              <a:t>e guarda i bastoni</a:t>
            </a:r>
            <a:r>
              <a:rPr lang="it-IT" dirty="0">
                <a:solidFill>
                  <a:srgbClr val="FF0000"/>
                </a:solidFill>
              </a:rPr>
              <a:t>, girando intorno ai bastoni può osservare </a:t>
            </a:r>
            <a:r>
              <a:rPr lang="it-IT" dirty="0"/>
              <a:t>che i bastoni  sono paralleli in una certa posizione e che le ombre sono parallele dato che la differenza di posizione dei due bastoni non può essere vista da quella posizione. Pensando allo spazio dell’ombra, possiamo dire che il bastone non verticale sembra essere nello spazio dell’ombra. Immaginiamo un bastone immaginario che rappresenta il bastone oblique, allineato  con i raggi del sole e il bastone stesso, quello obliquo non può essere visto</a:t>
            </a:r>
            <a:r>
              <a:rPr lang="en-GB" dirty="0"/>
              <a:t>, e </a:t>
            </a:r>
            <a:r>
              <a:rPr lang="en-GB" dirty="0" err="1"/>
              <a:t>così</a:t>
            </a:r>
            <a:r>
              <a:rPr lang="en-GB" dirty="0"/>
              <a:t> </a:t>
            </a:r>
            <a:r>
              <a:rPr lang="en-GB" dirty="0" err="1"/>
              <a:t>sembra</a:t>
            </a:r>
            <a:r>
              <a:rPr lang="en-GB" dirty="0"/>
              <a:t> </a:t>
            </a:r>
            <a:r>
              <a:rPr lang="en-GB" dirty="0" err="1"/>
              <a:t>essere</a:t>
            </a:r>
            <a:r>
              <a:rPr lang="en-GB" dirty="0"/>
              <a:t> vertical, </a:t>
            </a:r>
            <a:r>
              <a:rPr lang="en-GB" dirty="0" err="1"/>
              <a:t>formando</a:t>
            </a:r>
            <a:r>
              <a:rPr lang="en-GB" dirty="0"/>
              <a:t> </a:t>
            </a:r>
            <a:r>
              <a:rPr lang="en-GB" dirty="0" err="1"/>
              <a:t>ombre</a:t>
            </a:r>
            <a:r>
              <a:rPr lang="en-GB" dirty="0"/>
              <a:t> </a:t>
            </a:r>
            <a:r>
              <a:rPr lang="en-GB" dirty="0" err="1"/>
              <a:t>parallele</a:t>
            </a:r>
            <a:r>
              <a:rPr lang="en-GB" dirty="0">
                <a:solidFill>
                  <a:srgbClr val="FF0000"/>
                </a:solidFill>
              </a:rPr>
              <a:t>. Le </a:t>
            </a:r>
            <a:r>
              <a:rPr lang="en-GB" dirty="0" err="1">
                <a:solidFill>
                  <a:srgbClr val="FF0000"/>
                </a:solidFill>
              </a:rPr>
              <a:t>ombre</a:t>
            </a:r>
            <a:r>
              <a:rPr lang="en-GB" dirty="0">
                <a:solidFill>
                  <a:srgbClr val="FF0000"/>
                </a:solidFill>
              </a:rPr>
              <a:t> </a:t>
            </a:r>
            <a:r>
              <a:rPr lang="en-GB" dirty="0" err="1">
                <a:solidFill>
                  <a:srgbClr val="FF0000"/>
                </a:solidFill>
              </a:rPr>
              <a:t>possono</a:t>
            </a:r>
            <a:r>
              <a:rPr lang="en-GB" dirty="0">
                <a:solidFill>
                  <a:srgbClr val="FF0000"/>
                </a:solidFill>
              </a:rPr>
              <a:t> </a:t>
            </a:r>
            <a:r>
              <a:rPr lang="en-GB" dirty="0" err="1">
                <a:solidFill>
                  <a:srgbClr val="FF0000"/>
                </a:solidFill>
              </a:rPr>
              <a:t>essere</a:t>
            </a:r>
            <a:r>
              <a:rPr lang="en-GB" dirty="0">
                <a:solidFill>
                  <a:srgbClr val="FF0000"/>
                </a:solidFill>
              </a:rPr>
              <a:t> </a:t>
            </a:r>
            <a:r>
              <a:rPr lang="en-GB" dirty="0" err="1">
                <a:solidFill>
                  <a:srgbClr val="FF0000"/>
                </a:solidFill>
              </a:rPr>
              <a:t>parallele</a:t>
            </a:r>
            <a:r>
              <a:rPr lang="en-GB" dirty="0">
                <a:solidFill>
                  <a:srgbClr val="FF0000"/>
                </a:solidFill>
              </a:rPr>
              <a:t> se </a:t>
            </a:r>
            <a:r>
              <a:rPr lang="en-GB" dirty="0" err="1">
                <a:solidFill>
                  <a:srgbClr val="FF0000"/>
                </a:solidFill>
              </a:rPr>
              <a:t>il</a:t>
            </a:r>
            <a:r>
              <a:rPr lang="en-GB" dirty="0">
                <a:solidFill>
                  <a:srgbClr val="FF0000"/>
                </a:solidFill>
              </a:rPr>
              <a:t> sole </a:t>
            </a:r>
            <a:r>
              <a:rPr lang="en-GB" dirty="0" err="1">
                <a:solidFill>
                  <a:srgbClr val="FF0000"/>
                </a:solidFill>
              </a:rPr>
              <a:t>è</a:t>
            </a:r>
            <a:r>
              <a:rPr lang="en-GB" dirty="0">
                <a:solidFill>
                  <a:srgbClr val="FF0000"/>
                </a:solidFill>
              </a:rPr>
              <a:t> </a:t>
            </a:r>
            <a:r>
              <a:rPr lang="en-GB" dirty="0" err="1">
                <a:solidFill>
                  <a:srgbClr val="FF0000"/>
                </a:solidFill>
              </a:rPr>
              <a:t>messo</a:t>
            </a:r>
            <a:r>
              <a:rPr lang="en-GB" dirty="0">
                <a:solidFill>
                  <a:srgbClr val="FF0000"/>
                </a:solidFill>
              </a:rPr>
              <a:t> </a:t>
            </a:r>
            <a:r>
              <a:rPr lang="en-GB" dirty="0" err="1">
                <a:solidFill>
                  <a:srgbClr val="FF0000"/>
                </a:solidFill>
              </a:rPr>
              <a:t>lungo</a:t>
            </a:r>
            <a:r>
              <a:rPr lang="en-GB" dirty="0">
                <a:solidFill>
                  <a:srgbClr val="FF0000"/>
                </a:solidFill>
              </a:rPr>
              <a:t> la </a:t>
            </a:r>
            <a:r>
              <a:rPr lang="en-GB" dirty="0" err="1">
                <a:solidFill>
                  <a:srgbClr val="FF0000"/>
                </a:solidFill>
              </a:rPr>
              <a:t>direzione</a:t>
            </a:r>
            <a:r>
              <a:rPr lang="en-GB" dirty="0">
                <a:solidFill>
                  <a:srgbClr val="FF0000"/>
                </a:solidFill>
              </a:rPr>
              <a:t> del </a:t>
            </a:r>
            <a:r>
              <a:rPr lang="en-GB" dirty="0" err="1">
                <a:solidFill>
                  <a:srgbClr val="FF0000"/>
                </a:solidFill>
              </a:rPr>
              <a:t>bastone</a:t>
            </a:r>
            <a:r>
              <a:rPr lang="en-GB" dirty="0">
                <a:solidFill>
                  <a:srgbClr val="FF0000"/>
                </a:solidFill>
              </a:rPr>
              <a:t> obliq</a:t>
            </a:r>
            <a:r>
              <a:rPr lang="en-GB" dirty="0"/>
              <a:t>ue” [con un </a:t>
            </a:r>
            <a:r>
              <a:rPr lang="en-GB" dirty="0" err="1"/>
              <a:t>gesto</a:t>
            </a:r>
            <a:r>
              <a:rPr lang="en-GB" dirty="0"/>
              <a:t> </a:t>
            </a:r>
            <a:r>
              <a:rPr lang="en-GB" dirty="0" err="1"/>
              <a:t>indica</a:t>
            </a:r>
            <a:r>
              <a:rPr lang="en-GB" dirty="0"/>
              <a:t> </a:t>
            </a:r>
            <a:r>
              <a:rPr lang="en-GB" dirty="0" err="1"/>
              <a:t>il</a:t>
            </a:r>
            <a:r>
              <a:rPr lang="en-GB" dirty="0"/>
              <a:t> piano vertical </a:t>
            </a:r>
            <a:r>
              <a:rPr lang="en-GB" dirty="0" err="1"/>
              <a:t>che</a:t>
            </a:r>
            <a:r>
              <a:rPr lang="en-GB" dirty="0"/>
              <a:t> </a:t>
            </a:r>
            <a:r>
              <a:rPr lang="en-GB" dirty="0" err="1"/>
              <a:t>contiene</a:t>
            </a:r>
            <a:r>
              <a:rPr lang="en-GB" dirty="0"/>
              <a:t> </a:t>
            </a:r>
            <a:r>
              <a:rPr lang="en-GB" dirty="0" err="1"/>
              <a:t>il</a:t>
            </a:r>
            <a:r>
              <a:rPr lang="en-GB" dirty="0"/>
              <a:t> </a:t>
            </a:r>
            <a:r>
              <a:rPr lang="en-GB" dirty="0" err="1"/>
              <a:t>bastone</a:t>
            </a:r>
            <a:r>
              <a:rPr lang="en-GB" dirty="0"/>
              <a:t> oblique]. </a:t>
            </a:r>
          </a:p>
        </p:txBody>
      </p:sp>
      <p:sp>
        <p:nvSpPr>
          <p:cNvPr id="4" name="Esplosione 1 3"/>
          <p:cNvSpPr/>
          <p:nvPr/>
        </p:nvSpPr>
        <p:spPr>
          <a:xfrm>
            <a:off x="877748" y="1251152"/>
            <a:ext cx="7713803" cy="5004614"/>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dirty="0" smtClean="0"/>
              <a:t>Processi esplorativi  generano relazioni spazio temporali: emergere di </a:t>
            </a:r>
            <a:r>
              <a:rPr lang="it-IT" sz="2800" b="1" dirty="0" smtClean="0"/>
              <a:t>enunciati condizionali</a:t>
            </a:r>
            <a:endParaRPr lang="it-IT" sz="2800" b="1" dirty="0"/>
          </a:p>
        </p:txBody>
      </p:sp>
    </p:spTree>
    <p:extLst>
      <p:ext uri="{BB962C8B-B14F-4D97-AF65-F5344CB8AC3E}">
        <p14:creationId xmlns:p14="http://schemas.microsoft.com/office/powerpoint/2010/main" val="419908278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9275" y="336203"/>
            <a:ext cx="8042276" cy="738886"/>
          </a:xfrm>
        </p:spPr>
        <p:txBody>
          <a:bodyPr/>
          <a:lstStyle/>
          <a:p>
            <a:r>
              <a:rPr lang="en-GB" dirty="0" smtClean="0"/>
              <a:t>Simone</a:t>
            </a:r>
            <a:endParaRPr lang="en-GB" dirty="0"/>
          </a:p>
        </p:txBody>
      </p:sp>
      <p:sp>
        <p:nvSpPr>
          <p:cNvPr id="3" name="Segnaposto contenuto 2"/>
          <p:cNvSpPr>
            <a:spLocks noGrp="1"/>
          </p:cNvSpPr>
          <p:nvPr>
            <p:ph idx="1"/>
          </p:nvPr>
        </p:nvSpPr>
        <p:spPr>
          <a:xfrm>
            <a:off x="549275" y="1075089"/>
            <a:ext cx="8042276" cy="5782911"/>
          </a:xfrm>
        </p:spPr>
        <p:txBody>
          <a:bodyPr>
            <a:normAutofit fontScale="62500" lnSpcReduction="20000"/>
          </a:bodyPr>
          <a:lstStyle/>
          <a:p>
            <a:pPr marL="0" indent="0">
              <a:buNone/>
            </a:pPr>
            <a:r>
              <a:rPr lang="en-GB" sz="3840" dirty="0" smtClean="0"/>
              <a:t>“If we took into consideration two sticks, of which one is vertical, the shadows will be parallel </a:t>
            </a:r>
            <a:r>
              <a:rPr lang="en-GB" sz="3840" dirty="0" smtClean="0">
                <a:solidFill>
                  <a:srgbClr val="FF0000"/>
                </a:solidFill>
              </a:rPr>
              <a:t>when</a:t>
            </a:r>
            <a:r>
              <a:rPr lang="en-GB" sz="3840" dirty="0" smtClean="0"/>
              <a:t> the two sticks are seen parallel by the sun. </a:t>
            </a:r>
            <a:r>
              <a:rPr lang="en-GB" sz="3840" dirty="0" smtClean="0">
                <a:solidFill>
                  <a:srgbClr val="FF0000"/>
                </a:solidFill>
              </a:rPr>
              <a:t>If we suppose </a:t>
            </a:r>
            <a:r>
              <a:rPr lang="en-GB" sz="3840" dirty="0" smtClean="0"/>
              <a:t>that the person is </a:t>
            </a:r>
            <a:r>
              <a:rPr lang="en-GB" sz="3840" dirty="0" smtClean="0">
                <a:solidFill>
                  <a:srgbClr val="FF0000"/>
                </a:solidFill>
              </a:rPr>
              <a:t>in the position of the sun </a:t>
            </a:r>
            <a:r>
              <a:rPr lang="en-GB" sz="3840" dirty="0" smtClean="0"/>
              <a:t>and looks at the sticks, by </a:t>
            </a:r>
            <a:r>
              <a:rPr lang="en-GB" sz="3840" dirty="0" smtClean="0">
                <a:solidFill>
                  <a:srgbClr val="FF0000"/>
                </a:solidFill>
              </a:rPr>
              <a:t>going around the sticks </a:t>
            </a:r>
            <a:r>
              <a:rPr lang="en-GB" sz="3840" dirty="0" smtClean="0"/>
              <a:t>we can observe that the sticks are parallel in a certain position and the shadows are also parallel since the difference in position of the two sticks cannot be seen from that position. Thinking about the shadow space we can say that the non-vertical stick seems to be within the shadow space. Let’s imagine an imaginary vertical stick representing the oblique one, in line with the sun rays and the same stick, the oblique one cannot be seen so it seems to be vertical, forming parallel shadows</a:t>
            </a:r>
            <a:r>
              <a:rPr lang="en-GB" sz="3840" dirty="0" smtClean="0">
                <a:solidFill>
                  <a:srgbClr val="FF0000"/>
                </a:solidFill>
              </a:rPr>
              <a:t>. The shadows can be parallel if the sun is situated along the direction of the oblique stick” </a:t>
            </a:r>
            <a:r>
              <a:rPr lang="en-GB" sz="3840" dirty="0" smtClean="0"/>
              <a:t>[with </a:t>
            </a:r>
            <a:r>
              <a:rPr lang="en-GB" sz="3840" dirty="0" smtClean="0">
                <a:solidFill>
                  <a:srgbClr val="FF0000"/>
                </a:solidFill>
              </a:rPr>
              <a:t>a gesture he indicates the vertical plane </a:t>
            </a:r>
            <a:r>
              <a:rPr lang="en-GB" sz="3840" dirty="0" smtClean="0"/>
              <a:t>containing the oblique stick</a:t>
            </a:r>
          </a:p>
          <a:p>
            <a:endParaRPr lang="en-GB" dirty="0"/>
          </a:p>
        </p:txBody>
      </p:sp>
    </p:spTree>
    <p:extLst>
      <p:ext uri="{BB962C8B-B14F-4D97-AF65-F5344CB8AC3E}">
        <p14:creationId xmlns:p14="http://schemas.microsoft.com/office/powerpoint/2010/main" val="251259391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Conclusioni </a:t>
            </a:r>
            <a:endParaRPr lang="it-IT" dirty="0"/>
          </a:p>
        </p:txBody>
      </p:sp>
      <p:sp>
        <p:nvSpPr>
          <p:cNvPr id="3" name="Segnaposto contenuto 2"/>
          <p:cNvSpPr>
            <a:spLocks noGrp="1"/>
          </p:cNvSpPr>
          <p:nvPr>
            <p:ph idx="1"/>
          </p:nvPr>
        </p:nvSpPr>
        <p:spPr/>
        <p:txBody>
          <a:bodyPr>
            <a:normAutofit fontScale="77500" lnSpcReduction="20000"/>
          </a:bodyPr>
          <a:lstStyle/>
          <a:p>
            <a:pPr lvl="0"/>
            <a:r>
              <a:rPr lang="it-IT" dirty="0"/>
              <a:t>un progressivo raffinamento del linguaggio per superare le ambiguità, verso il problema della definizione.</a:t>
            </a:r>
            <a:endParaRPr lang="en-US" dirty="0"/>
          </a:p>
          <a:p>
            <a:pPr lvl="0"/>
            <a:r>
              <a:rPr lang="it-IT" dirty="0"/>
              <a:t>un  progressivo spostamento verso una validazione argomentativa, pur partendo dall’osservazione e da verifiche empiriche tramite la misura, verso il problema della dimostrazione.</a:t>
            </a:r>
            <a:endParaRPr lang="en-US" dirty="0"/>
          </a:p>
          <a:p>
            <a:pPr marL="0" indent="0">
              <a:buNone/>
            </a:pPr>
            <a:endParaRPr lang="en-US" dirty="0"/>
          </a:p>
          <a:p>
            <a:r>
              <a:rPr lang="it-IT" dirty="0"/>
              <a:t>Da notare come nel caso specifico del disegno in prospettiva, le misure non sono conservate e dunque si ha un superamento ‘spontaneo ‘ del ricorso alla misura, che comunque non servirebbe.</a:t>
            </a:r>
            <a:endParaRPr lang="en-US" dirty="0"/>
          </a:p>
          <a:p>
            <a:endParaRPr lang="it-IT" dirty="0"/>
          </a:p>
        </p:txBody>
      </p:sp>
    </p:spTree>
    <p:extLst>
      <p:ext uri="{BB962C8B-B14F-4D97-AF65-F5344CB8AC3E}">
        <p14:creationId xmlns:p14="http://schemas.microsoft.com/office/powerpoint/2010/main" val="98312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err="1" smtClean="0"/>
              <a:t>Partiamo</a:t>
            </a:r>
            <a:r>
              <a:rPr lang="en-GB" dirty="0" smtClean="0"/>
              <a:t> da </a:t>
            </a:r>
            <a:r>
              <a:rPr lang="en-GB" dirty="0" err="1" smtClean="0"/>
              <a:t>una</a:t>
            </a:r>
            <a:r>
              <a:rPr lang="en-GB" dirty="0" smtClean="0"/>
              <a:t> </a:t>
            </a:r>
            <a:r>
              <a:rPr lang="en-GB" dirty="0" err="1" smtClean="0"/>
              <a:t>citazione</a:t>
            </a:r>
            <a:r>
              <a:rPr lang="en-GB" dirty="0" smtClean="0"/>
              <a:t> di G. Prodi</a:t>
            </a:r>
            <a:endParaRPr lang="en-GB" dirty="0"/>
          </a:p>
        </p:txBody>
      </p:sp>
      <p:sp>
        <p:nvSpPr>
          <p:cNvPr id="3" name="Segnaposto contenuto 2"/>
          <p:cNvSpPr>
            <a:spLocks noGrp="1"/>
          </p:cNvSpPr>
          <p:nvPr>
            <p:ph idx="1"/>
          </p:nvPr>
        </p:nvSpPr>
        <p:spPr/>
        <p:txBody>
          <a:bodyPr>
            <a:normAutofit fontScale="92500"/>
          </a:bodyPr>
          <a:lstStyle/>
          <a:p>
            <a:pPr marL="0" indent="0">
              <a:buNone/>
            </a:pPr>
            <a:r>
              <a:rPr lang="it-IT" dirty="0"/>
              <a:t>L</a:t>
            </a:r>
            <a:r>
              <a:rPr lang="it-IT" dirty="0" smtClean="0"/>
              <a:t>’introduzione </a:t>
            </a:r>
            <a:r>
              <a:rPr lang="it-IT" dirty="0"/>
              <a:t>della logica risponde a motivazioni ben più profonde, che io individuerei così:</a:t>
            </a:r>
            <a:endParaRPr lang="en-US" dirty="0"/>
          </a:p>
          <a:p>
            <a:pPr marL="0" indent="0">
              <a:buNone/>
            </a:pPr>
            <a:r>
              <a:rPr lang="it-IT" dirty="0">
                <a:solidFill>
                  <a:srgbClr val="FF0000"/>
                </a:solidFill>
              </a:rPr>
              <a:t>1 – Necessità di una maggiore consapevolezza dell’attività matematica.</a:t>
            </a:r>
            <a:endParaRPr lang="en-US" dirty="0">
              <a:solidFill>
                <a:srgbClr val="FF0000"/>
              </a:solidFill>
            </a:endParaRPr>
          </a:p>
          <a:p>
            <a:pPr marL="0" indent="0">
              <a:buNone/>
            </a:pPr>
            <a:r>
              <a:rPr lang="it-IT" dirty="0"/>
              <a:t>2 – Rivalutazione della componente formale.</a:t>
            </a:r>
            <a:endParaRPr lang="en-US" dirty="0"/>
          </a:p>
          <a:p>
            <a:pPr marL="0" indent="0">
              <a:buNone/>
            </a:pPr>
            <a:r>
              <a:rPr lang="it-IT" dirty="0"/>
              <a:t>3 – Sforzo di dare all’insegnamento della matematica quell’incidenza culturale di cui esso, in generale, manca.</a:t>
            </a:r>
            <a:endParaRPr lang="en-US" dirty="0"/>
          </a:p>
          <a:p>
            <a:endParaRPr lang="en-GB" dirty="0"/>
          </a:p>
        </p:txBody>
      </p:sp>
    </p:spTree>
    <p:extLst>
      <p:ext uri="{BB962C8B-B14F-4D97-AF65-F5344CB8AC3E}">
        <p14:creationId xmlns:p14="http://schemas.microsoft.com/office/powerpoint/2010/main" val="12047386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descr="D:\neat pictures\46752.jpg"/>
          <p:cNvPicPr>
            <a:picLocks noChangeAspect="1" noChangeArrowheads="1"/>
          </p:cNvPicPr>
          <p:nvPr/>
        </p:nvPicPr>
        <p:blipFill>
          <a:blip r:embed="rId3"/>
          <a:srcRect/>
          <a:stretch>
            <a:fillRect/>
          </a:stretch>
        </p:blipFill>
        <p:spPr bwMode="auto">
          <a:xfrm>
            <a:off x="2440909" y="1241853"/>
            <a:ext cx="6613661" cy="5562483"/>
          </a:xfrm>
          <a:prstGeom prst="rect">
            <a:avLst/>
          </a:prstGeom>
          <a:noFill/>
          <a:ln w="9525">
            <a:noFill/>
            <a:miter lim="800000"/>
            <a:headEnd/>
            <a:tailEnd/>
          </a:ln>
        </p:spPr>
      </p:pic>
      <p:sp>
        <p:nvSpPr>
          <p:cNvPr id="3" name="Titolo 2"/>
          <p:cNvSpPr>
            <a:spLocks noGrp="1"/>
          </p:cNvSpPr>
          <p:nvPr>
            <p:ph type="title"/>
          </p:nvPr>
        </p:nvSpPr>
        <p:spPr>
          <a:xfrm>
            <a:off x="312930" y="107576"/>
            <a:ext cx="8831070" cy="1336956"/>
          </a:xfrm>
        </p:spPr>
        <p:txBody>
          <a:bodyPr>
            <a:normAutofit fontScale="90000"/>
          </a:bodyPr>
          <a:lstStyle/>
          <a:p>
            <a:pPr algn="l"/>
            <a:r>
              <a:rPr lang="en-GB" dirty="0" err="1" smtClean="0"/>
              <a:t>Assumiamo</a:t>
            </a:r>
            <a:r>
              <a:rPr lang="en-GB" dirty="0" smtClean="0"/>
              <a:t> </a:t>
            </a:r>
            <a:r>
              <a:rPr lang="en-GB" dirty="0" err="1" smtClean="0"/>
              <a:t>una</a:t>
            </a:r>
            <a:r>
              <a:rPr lang="en-GB" dirty="0" smtClean="0"/>
              <a:t> </a:t>
            </a:r>
            <a:r>
              <a:rPr lang="en-GB" dirty="0" err="1" smtClean="0"/>
              <a:t>prospettiva</a:t>
            </a:r>
            <a:r>
              <a:rPr lang="en-GB" dirty="0" smtClean="0"/>
              <a:t> </a:t>
            </a:r>
            <a:r>
              <a:rPr lang="en-GB" dirty="0" err="1" smtClean="0"/>
              <a:t>teorica</a:t>
            </a:r>
            <a:endParaRPr lang="en-GB" dirty="0"/>
          </a:p>
        </p:txBody>
      </p:sp>
    </p:spTree>
    <p:extLst>
      <p:ext uri="{BB962C8B-B14F-4D97-AF65-F5344CB8AC3E}">
        <p14:creationId xmlns:p14="http://schemas.microsoft.com/office/powerpoint/2010/main" val="33966418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39423" y="32780"/>
            <a:ext cx="7570787" cy="1411941"/>
          </a:xfrm>
        </p:spPr>
        <p:txBody>
          <a:bodyPr>
            <a:normAutofit fontScale="90000"/>
          </a:bodyPr>
          <a:lstStyle/>
          <a:p>
            <a:r>
              <a:rPr lang="it-IT" dirty="0" smtClean="0"/>
              <a:t>Consapevolezza  </a:t>
            </a:r>
            <a:r>
              <a:rPr lang="it-IT" dirty="0"/>
              <a:t>dell’attività matematica</a:t>
            </a:r>
            <a:r>
              <a:rPr lang="en-US" dirty="0"/>
              <a:t> </a:t>
            </a:r>
            <a:endParaRPr lang="en-GB" dirty="0"/>
          </a:p>
        </p:txBody>
      </p:sp>
      <p:sp>
        <p:nvSpPr>
          <p:cNvPr id="3" name="Segnaposto contenuto 2"/>
          <p:cNvSpPr>
            <a:spLocks noGrp="1"/>
          </p:cNvSpPr>
          <p:nvPr>
            <p:ph idx="1"/>
          </p:nvPr>
        </p:nvSpPr>
        <p:spPr/>
        <p:txBody>
          <a:bodyPr>
            <a:normAutofit/>
          </a:bodyPr>
          <a:lstStyle/>
          <a:p>
            <a:pPr marL="0" indent="0">
              <a:buNone/>
            </a:pPr>
            <a:r>
              <a:rPr lang="it-IT" dirty="0"/>
              <a:t>F</a:t>
            </a:r>
            <a:r>
              <a:rPr lang="it-IT" dirty="0" smtClean="0"/>
              <a:t>ar </a:t>
            </a:r>
            <a:r>
              <a:rPr lang="it-IT" dirty="0"/>
              <a:t>matematica </a:t>
            </a:r>
            <a:r>
              <a:rPr lang="it-IT" dirty="0" smtClean="0"/>
              <a:t>prevede non solo</a:t>
            </a:r>
          </a:p>
          <a:p>
            <a:pPr marL="0" indent="0">
              <a:buNone/>
            </a:pPr>
            <a:r>
              <a:rPr lang="it-IT" dirty="0" smtClean="0"/>
              <a:t> </a:t>
            </a:r>
            <a:r>
              <a:rPr lang="it-IT" dirty="0"/>
              <a:t>attivare procedure per </a:t>
            </a:r>
            <a:r>
              <a:rPr lang="it-IT" dirty="0">
                <a:solidFill>
                  <a:srgbClr val="FF0000"/>
                </a:solidFill>
              </a:rPr>
              <a:t>ottenere </a:t>
            </a:r>
            <a:r>
              <a:rPr lang="it-IT" dirty="0" smtClean="0">
                <a:solidFill>
                  <a:srgbClr val="FF0000"/>
                </a:solidFill>
              </a:rPr>
              <a:t>risposta </a:t>
            </a:r>
            <a:r>
              <a:rPr lang="it-IT" dirty="0"/>
              <a:t>ad una domanda (risolvere </a:t>
            </a:r>
            <a:r>
              <a:rPr lang="it-IT" dirty="0" smtClean="0"/>
              <a:t> problemi) </a:t>
            </a:r>
          </a:p>
          <a:p>
            <a:pPr marL="0" indent="0">
              <a:buNone/>
            </a:pPr>
            <a:r>
              <a:rPr lang="it-IT" dirty="0" smtClean="0"/>
              <a:t>ma </a:t>
            </a:r>
            <a:r>
              <a:rPr lang="it-IT" dirty="0"/>
              <a:t>anche </a:t>
            </a:r>
            <a:endParaRPr lang="it-IT" dirty="0" smtClean="0"/>
          </a:p>
          <a:p>
            <a:pPr marL="0" indent="0">
              <a:buNone/>
            </a:pPr>
            <a:r>
              <a:rPr lang="it-IT" dirty="0" smtClean="0"/>
              <a:t>essere </a:t>
            </a:r>
            <a:r>
              <a:rPr lang="it-IT" dirty="0"/>
              <a:t>in grado di </a:t>
            </a:r>
            <a:r>
              <a:rPr lang="it-IT" dirty="0">
                <a:solidFill>
                  <a:srgbClr val="FF0000"/>
                </a:solidFill>
              </a:rPr>
              <a:t>stabilire</a:t>
            </a:r>
            <a:r>
              <a:rPr lang="it-IT" dirty="0"/>
              <a:t> e </a:t>
            </a:r>
            <a:r>
              <a:rPr lang="it-IT" dirty="0">
                <a:solidFill>
                  <a:srgbClr val="FF0000"/>
                </a:solidFill>
              </a:rPr>
              <a:t>motivare perché </a:t>
            </a:r>
            <a:r>
              <a:rPr lang="it-IT" dirty="0"/>
              <a:t>la </a:t>
            </a:r>
            <a:r>
              <a:rPr lang="it-IT" dirty="0">
                <a:solidFill>
                  <a:srgbClr val="FF0000"/>
                </a:solidFill>
              </a:rPr>
              <a:t>risposta</a:t>
            </a:r>
            <a:r>
              <a:rPr lang="it-IT" dirty="0"/>
              <a:t> data </a:t>
            </a:r>
            <a:r>
              <a:rPr lang="it-IT" dirty="0">
                <a:solidFill>
                  <a:srgbClr val="FF0000"/>
                </a:solidFill>
              </a:rPr>
              <a:t>è corretta </a:t>
            </a:r>
            <a:r>
              <a:rPr lang="it-IT" dirty="0"/>
              <a:t>e </a:t>
            </a:r>
            <a:r>
              <a:rPr lang="it-IT" dirty="0">
                <a:solidFill>
                  <a:srgbClr val="FF0000"/>
                </a:solidFill>
              </a:rPr>
              <a:t>rispetto a quali ipotesi </a:t>
            </a:r>
            <a:r>
              <a:rPr lang="it-IT" dirty="0"/>
              <a:t>lo è.</a:t>
            </a:r>
            <a:endParaRPr lang="en-US" dirty="0"/>
          </a:p>
          <a:p>
            <a:endParaRPr lang="en-GB" dirty="0"/>
          </a:p>
        </p:txBody>
      </p:sp>
    </p:spTree>
    <p:extLst>
      <p:ext uri="{BB962C8B-B14F-4D97-AF65-F5344CB8AC3E}">
        <p14:creationId xmlns:p14="http://schemas.microsoft.com/office/powerpoint/2010/main" val="4119771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Non si può eludere i perché</a:t>
            </a:r>
            <a:endParaRPr lang="it-IT" dirty="0"/>
          </a:p>
        </p:txBody>
      </p:sp>
      <p:sp>
        <p:nvSpPr>
          <p:cNvPr id="3" name="Segnaposto contenuto 2"/>
          <p:cNvSpPr>
            <a:spLocks noGrp="1"/>
          </p:cNvSpPr>
          <p:nvPr>
            <p:ph idx="1"/>
          </p:nvPr>
        </p:nvSpPr>
        <p:spPr/>
        <p:txBody>
          <a:bodyPr>
            <a:normAutofit lnSpcReduction="10000"/>
          </a:bodyPr>
          <a:lstStyle/>
          <a:p>
            <a:pPr marL="0" indent="0">
              <a:buNone/>
            </a:pPr>
            <a:r>
              <a:rPr lang="it-IT" dirty="0" smtClean="0"/>
              <a:t>Un’impellenza operativa di applicare proprietà sostituisce la </a:t>
            </a:r>
            <a:r>
              <a:rPr lang="it-IT" i="1" dirty="0" smtClean="0"/>
              <a:t>necessità intellettuale</a:t>
            </a:r>
            <a:r>
              <a:rPr lang="it-IT" dirty="0" smtClean="0"/>
              <a:t> (</a:t>
            </a:r>
            <a:r>
              <a:rPr lang="it-IT" dirty="0" err="1" smtClean="0"/>
              <a:t>Harel</a:t>
            </a:r>
            <a:r>
              <a:rPr lang="it-IT" dirty="0" smtClean="0"/>
              <a:t>) di  chiederne il </a:t>
            </a:r>
            <a:r>
              <a:rPr lang="it-IT" dirty="0" smtClean="0">
                <a:solidFill>
                  <a:srgbClr val="FF0000"/>
                </a:solidFill>
              </a:rPr>
              <a:t>perché</a:t>
            </a:r>
            <a:r>
              <a:rPr lang="it-IT" dirty="0" smtClean="0">
                <a:solidFill>
                  <a:schemeClr val="tx1"/>
                </a:solidFill>
              </a:rPr>
              <a:t>  </a:t>
            </a:r>
            <a:r>
              <a:rPr lang="is-IS" dirty="0" smtClean="0">
                <a:solidFill>
                  <a:schemeClr val="tx1"/>
                </a:solidFill>
              </a:rPr>
              <a:t>…</a:t>
            </a:r>
          </a:p>
          <a:p>
            <a:pPr marL="0" indent="0">
              <a:buNone/>
            </a:pPr>
            <a:r>
              <a:rPr lang="it-IT" dirty="0" smtClean="0"/>
              <a:t>Si perde </a:t>
            </a:r>
            <a:r>
              <a:rPr lang="is-IS" dirty="0" smtClean="0"/>
              <a:t>allora il senso della matematica come sapere teorico, ovvero organizzato secondo principi e deduzoni .</a:t>
            </a:r>
          </a:p>
          <a:p>
            <a:pPr marL="0" indent="0">
              <a:buNone/>
            </a:pPr>
            <a:r>
              <a:rPr lang="is-IS" dirty="0" smtClean="0"/>
              <a:t>Le regole diventano verità rivelate e indiscutibili  per le quali l’unico inappellabile giudizio di verità ... </a:t>
            </a:r>
            <a:r>
              <a:rPr lang="it-IT" dirty="0" err="1"/>
              <a:t>r</a:t>
            </a:r>
            <a:r>
              <a:rPr lang="is-IS" dirty="0" smtClean="0"/>
              <a:t>esta  responsabilità dell’insegnante </a:t>
            </a:r>
            <a:endParaRPr lang="it-IT" dirty="0" smtClean="0"/>
          </a:p>
          <a:p>
            <a:pPr marL="0" indent="0">
              <a:buNone/>
            </a:pPr>
            <a:endParaRPr lang="it-IT" dirty="0">
              <a:solidFill>
                <a:srgbClr val="FF0000"/>
              </a:solidFill>
            </a:endParaRPr>
          </a:p>
        </p:txBody>
      </p:sp>
    </p:spTree>
    <p:extLst>
      <p:ext uri="{BB962C8B-B14F-4D97-AF65-F5344CB8AC3E}">
        <p14:creationId xmlns:p14="http://schemas.microsoft.com/office/powerpoint/2010/main" val="1664410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È opinione condivisa nell’ambito della </a:t>
            </a:r>
            <a:r>
              <a:rPr lang="it-IT" dirty="0" err="1" smtClean="0"/>
              <a:t>Did</a:t>
            </a:r>
            <a:r>
              <a:rPr lang="it-IT" dirty="0" smtClean="0"/>
              <a:t> </a:t>
            </a:r>
            <a:r>
              <a:rPr lang="it-IT" dirty="0" err="1" smtClean="0"/>
              <a:t>Mat</a:t>
            </a:r>
            <a:endParaRPr lang="it-IT" dirty="0"/>
          </a:p>
        </p:txBody>
      </p:sp>
      <p:sp>
        <p:nvSpPr>
          <p:cNvPr id="3" name="Segnaposto contenuto 2"/>
          <p:cNvSpPr>
            <a:spLocks noGrp="1"/>
          </p:cNvSpPr>
          <p:nvPr>
            <p:ph idx="1"/>
          </p:nvPr>
        </p:nvSpPr>
        <p:spPr/>
        <p:txBody>
          <a:bodyPr/>
          <a:lstStyle/>
          <a:p>
            <a:pPr marL="0" indent="0">
              <a:buNone/>
            </a:pPr>
            <a:r>
              <a:rPr lang="en-GB" dirty="0" smtClean="0"/>
              <a:t>Inextricably related to engaging in problem solving is getting involved in activities related to </a:t>
            </a:r>
            <a:r>
              <a:rPr lang="en-GB" i="1" dirty="0" smtClean="0"/>
              <a:t>mathematical reasoning </a:t>
            </a:r>
            <a:r>
              <a:rPr lang="en-GB" dirty="0" smtClean="0"/>
              <a:t>and </a:t>
            </a:r>
            <a:r>
              <a:rPr lang="en-GB" i="1" dirty="0" smtClean="0"/>
              <a:t>proof</a:t>
            </a:r>
            <a:r>
              <a:rPr lang="en-GB" dirty="0" smtClean="0"/>
              <a:t>: exploring patterns; making, testing, and evaluating conjectures; and developing mathematically sound arguments for or against mathematical statements. </a:t>
            </a:r>
          </a:p>
          <a:p>
            <a:pPr marL="0" indent="0" algn="r">
              <a:buNone/>
            </a:pPr>
            <a:r>
              <a:rPr lang="it-IT" dirty="0" err="1" smtClean="0"/>
              <a:t>Stylianides</a:t>
            </a:r>
            <a:r>
              <a:rPr lang="it-IT" dirty="0" smtClean="0"/>
              <a:t> </a:t>
            </a:r>
            <a:r>
              <a:rPr lang="it-IT" dirty="0"/>
              <a:t>&amp; </a:t>
            </a:r>
            <a:r>
              <a:rPr lang="it-IT" dirty="0" err="1"/>
              <a:t>Stylianides</a:t>
            </a:r>
            <a:r>
              <a:rPr lang="it-IT" dirty="0"/>
              <a:t> (2007, pag. 107)</a:t>
            </a:r>
            <a:r>
              <a:rPr lang="en-US" dirty="0"/>
              <a:t> </a:t>
            </a:r>
            <a:endParaRPr lang="en-GB" dirty="0"/>
          </a:p>
        </p:txBody>
      </p:sp>
    </p:spTree>
    <p:extLst>
      <p:ext uri="{BB962C8B-B14F-4D97-AF65-F5344CB8AC3E}">
        <p14:creationId xmlns:p14="http://schemas.microsoft.com/office/powerpoint/2010/main" val="10940598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rato_1">
  <a:themeElements>
    <a:clrScheme name="Brezza">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Infusione">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Infusione">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Prato_1.thmx</Template>
  <TotalTime>11414</TotalTime>
  <Words>6208</Words>
  <Application>Microsoft Macintosh PowerPoint</Application>
  <PresentationFormat>Presentazione su schermo (4:3)</PresentationFormat>
  <Paragraphs>387</Paragraphs>
  <Slides>60</Slides>
  <Notes>33</Notes>
  <HiddenSlides>1</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60</vt:i4>
      </vt:variant>
    </vt:vector>
  </HeadingPairs>
  <TitlesOfParts>
    <vt:vector size="62" baseType="lpstr">
      <vt:lpstr>Prato_1</vt:lpstr>
      <vt:lpstr>Documento</vt:lpstr>
      <vt:lpstr>Educare alla razionalità: l’educazione matematica nel primo ciclo</vt:lpstr>
      <vt:lpstr>Un esempio dai piccoli …</vt:lpstr>
      <vt:lpstr>Presentazione di PowerPoint</vt:lpstr>
      <vt:lpstr>Perché ci sono tanti che non capiscono la Matematica?</vt:lpstr>
      <vt:lpstr>Partiamo da una citazione di G. Prodi</vt:lpstr>
      <vt:lpstr>Partiamo da una citazione di G. Prodi</vt:lpstr>
      <vt:lpstr>Consapevolezza  dell’attività matematica </vt:lpstr>
      <vt:lpstr>Non si può eludere i perché</vt:lpstr>
      <vt:lpstr>È opinione condivisa nell’ambito della Did Mat</vt:lpstr>
      <vt:lpstr>Questioni epistemolgiche</vt:lpstr>
      <vt:lpstr>Questioni epistemolgiche</vt:lpstr>
      <vt:lpstr>Proof schemes (Harel &amp; Sowder,1998)</vt:lpstr>
      <vt:lpstr>Specificità della dimostrazione</vt:lpstr>
      <vt:lpstr>Argomentazione / Dimostrazione (Math Proof)</vt:lpstr>
      <vt:lpstr>Argomentare e dimostrare</vt:lpstr>
      <vt:lpstr>Il problema didattico</vt:lpstr>
      <vt:lpstr>Due costrutti</vt:lpstr>
      <vt:lpstr>Teorema</vt:lpstr>
      <vt:lpstr>Teorema</vt:lpstr>
      <vt:lpstr>Il livello meta-teorico</vt:lpstr>
      <vt:lpstr>Cognitive Unity</vt:lpstr>
      <vt:lpstr>Cognitive Unity</vt:lpstr>
      <vt:lpstr>Riformulazione del problema didattico</vt:lpstr>
      <vt:lpstr>Riformulazione del problema didattico</vt:lpstr>
      <vt:lpstr>Verso un problema didattico</vt:lpstr>
      <vt:lpstr>Dimostrazione    vs  Verifica Sperimentale</vt:lpstr>
      <vt:lpstr>Dimostrazione vs Verifica Sperimentale</vt:lpstr>
      <vt:lpstr>Dimostrazione vs Verifica Sperimentale</vt:lpstr>
      <vt:lpstr>IL Fisico teorico</vt:lpstr>
      <vt:lpstr>Teorie locali</vt:lpstr>
      <vt:lpstr>Embrioni di Teorie Germ Theories </vt:lpstr>
      <vt:lpstr>Qualche esempio</vt:lpstr>
      <vt:lpstr>Emrioni di Teoria Germ theory </vt:lpstr>
      <vt:lpstr>Ingranaggi: modellizzazione algebrica e geometrica</vt:lpstr>
      <vt:lpstr>Modellizzazione</vt:lpstr>
      <vt:lpstr>Problema V elementare</vt:lpstr>
      <vt:lpstr>Problema V elementare</vt:lpstr>
      <vt:lpstr>Problema V elementare</vt:lpstr>
      <vt:lpstr>Problema V elementare</vt:lpstr>
      <vt:lpstr>Germ theory </vt:lpstr>
      <vt:lpstr>Il disegno in prospettiva</vt:lpstr>
      <vt:lpstr>Un percorso che inizia in 2° e continua negli anni</vt:lpstr>
      <vt:lpstr>Tavola degli invarianti</vt:lpstr>
      <vt:lpstr>Il problema </vt:lpstr>
      <vt:lpstr>Presentazione di PowerPoint</vt:lpstr>
      <vt:lpstr>Soluzioni corrette e motivazioni ‘teoriche’</vt:lpstr>
      <vt:lpstr>Soluzioni corrette e motivazioni ‘teoriche’</vt:lpstr>
      <vt:lpstr>Enunciati condizionali</vt:lpstr>
      <vt:lpstr>Teoremi nel Campo di Esperienza delle ombre del sole</vt:lpstr>
      <vt:lpstr>Obiettivi didattici specifici dell’esperienza </vt:lpstr>
      <vt:lpstr>From context to “Field of experience”</vt:lpstr>
      <vt:lpstr>I teoremi delle ombre</vt:lpstr>
      <vt:lpstr>Modellizzare un’esperienza fisica</vt:lpstr>
      <vt:lpstr>Il Teorema dei “due bastoni”</vt:lpstr>
      <vt:lpstr>Simone</vt:lpstr>
      <vt:lpstr>Simone</vt:lpstr>
      <vt:lpstr>Simone</vt:lpstr>
      <vt:lpstr>Simone</vt:lpstr>
      <vt:lpstr>Conclusioni </vt:lpstr>
      <vt:lpstr>Assumiamo una prospettiva teorica</vt:lpstr>
    </vt:vector>
  </TitlesOfParts>
  <Company>demo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MacBook</dc:creator>
  <cp:lastModifiedBy>MacBook</cp:lastModifiedBy>
  <cp:revision>82</cp:revision>
  <cp:lastPrinted>2016-06-14T08:58:25Z</cp:lastPrinted>
  <dcterms:created xsi:type="dcterms:W3CDTF">2016-05-24T19:49:40Z</dcterms:created>
  <dcterms:modified xsi:type="dcterms:W3CDTF">2016-06-14T08:58:31Z</dcterms:modified>
</cp:coreProperties>
</file>