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3.xml" ContentType="application/vnd.openxmlformats-officedocument.presentationml.comment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31"/>
  </p:notesMasterIdLst>
  <p:sldIdLst>
    <p:sldId id="256" r:id="rId2"/>
    <p:sldId id="286" r:id="rId3"/>
    <p:sldId id="275" r:id="rId4"/>
    <p:sldId id="273" r:id="rId5"/>
    <p:sldId id="276" r:id="rId6"/>
    <p:sldId id="309" r:id="rId7"/>
    <p:sldId id="310" r:id="rId8"/>
    <p:sldId id="297" r:id="rId9"/>
    <p:sldId id="312" r:id="rId10"/>
    <p:sldId id="307" r:id="rId11"/>
    <p:sldId id="308" r:id="rId12"/>
    <p:sldId id="290" r:id="rId13"/>
    <p:sldId id="291" r:id="rId14"/>
    <p:sldId id="292" r:id="rId15"/>
    <p:sldId id="293" r:id="rId16"/>
    <p:sldId id="294" r:id="rId17"/>
    <p:sldId id="295" r:id="rId18"/>
    <p:sldId id="296" r:id="rId19"/>
    <p:sldId id="306" r:id="rId20"/>
    <p:sldId id="301" r:id="rId21"/>
    <p:sldId id="274" r:id="rId22"/>
    <p:sldId id="280" r:id="rId23"/>
    <p:sldId id="282" r:id="rId24"/>
    <p:sldId id="281" r:id="rId25"/>
    <p:sldId id="285" r:id="rId26"/>
    <p:sldId id="302" r:id="rId27"/>
    <p:sldId id="303" r:id="rId28"/>
    <p:sldId id="305" r:id="rId29"/>
    <p:sldId id="304" r:id="rId30"/>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audio Romeni" initials="" lastIdx="1" clrIdx="0"/>
  <p:cmAuthor id="1" name="Nicola De Pasquale" initials="" lastIdx="9" clrIdx="1"/>
  <p:cmAuthor id="2" name="Valentina Gabusi"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B03119E-2D04-4142-909A-14D7D3B4CB61}">
  <a:tblStyle styleId="{4B03119E-2D04-4142-909A-14D7D3B4CB61}"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014" y="-111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Ottimo</p:text>
  </p:cm>
  <p:cm authorId="1" idx="1">
    <p:pos x="6000" y="100"/>
    <p:text>essendo la conclusione, un titolo alla dia lo metterei: "La scuola di tutti e di ciascuno", che pensate?</p:text>
  </p:cm>
  <p:cm authorId="2" idx="1">
    <p:pos x="6000" y="200"/>
    <p:text>sai che non ho capito quale slide cambiare?</p:text>
  </p:cm>
  <p:cm authorId="1" idx="2">
    <p:pos x="6000" y="300"/>
    <p:text>Perchè non mettiamo anche qui un reminder ai link, come ha fatto Claudio per fisica?</p:text>
  </p:cm>
</p:cmLst>
</file>

<file path=ppt/comments/comment2.xml><?xml version="1.0" encoding="utf-8"?>
<p:cmLst xmlns:a="http://schemas.openxmlformats.org/drawingml/2006/main" xmlns:r="http://schemas.openxmlformats.org/officeDocument/2006/relationships" xmlns:p="http://schemas.openxmlformats.org/presentationml/2006/main">
  <p:cm authorId="1" idx="8">
    <p:pos x="6000" y="0"/>
    <p:text>Se ho capito bene questa è una breve sintesi delle critiche proposte dalla Ciarrapico, per introdurre i cambiamenti ventilati dalle diap successive. Dobbiamo stare attenti a non fare passare queste come nostre analisi e proposte oppure come dati certi.</p:text>
  </p:cm>
</p:cmLst>
</file>

<file path=ppt/comments/comment3.xml><?xml version="1.0" encoding="utf-8"?>
<p:cmLst xmlns:a="http://schemas.openxmlformats.org/drawingml/2006/main" xmlns:r="http://schemas.openxmlformats.org/officeDocument/2006/relationships" xmlns:p="http://schemas.openxmlformats.org/presentationml/2006/main">
  <p:cm authorId="1" idx="9">
    <p:pos x="6000" y="0"/>
    <p:text>Sono le fonti da cui sono state estratti gli argomenti indicati nelle dia successive? forse lo espliciterei</p:text>
  </p:cm>
</p:cmLst>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136539391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a:xfrm>
            <a:off x="3884613" y="8685213"/>
            <a:ext cx="2971800" cy="457200"/>
          </a:xfrm>
          <a:prstGeom prst="rect">
            <a:avLst/>
          </a:prstGeom>
        </p:spPr>
        <p:txBody>
          <a:bodyPr/>
          <a:lstStyle/>
          <a:p>
            <a:fld id="{89280515-4EC5-4624-867E-0EC78113EDFB}" type="slidenum">
              <a:rPr lang="it-IT" smtClean="0"/>
              <a:pPr/>
              <a:t>8</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a:xfrm>
            <a:off x="3884613" y="8685213"/>
            <a:ext cx="2971800" cy="457200"/>
          </a:xfrm>
          <a:prstGeom prst="rect">
            <a:avLst/>
          </a:prstGeom>
        </p:spPr>
        <p:txBody>
          <a:bodyPr/>
          <a:lstStyle/>
          <a:p>
            <a:fld id="{89280515-4EC5-4624-867E-0EC78113EDFB}" type="slidenum">
              <a:rPr lang="it-IT" smtClean="0"/>
              <a:pPr/>
              <a:t>9</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a:xfrm>
            <a:off x="3884613" y="8685213"/>
            <a:ext cx="2971800" cy="457200"/>
          </a:xfrm>
          <a:prstGeom prst="rect">
            <a:avLst/>
          </a:prstGeom>
        </p:spPr>
        <p:txBody>
          <a:bodyPr/>
          <a:lstStyle/>
          <a:p>
            <a:fld id="{89280515-4EC5-4624-867E-0EC78113EDFB}" type="slidenum">
              <a:rPr lang="it-IT" smtClean="0"/>
              <a:pPr/>
              <a:t>29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1"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olo 8"/>
          <p:cNvSpPr>
            <a:spLocks noGrp="1"/>
          </p:cNvSpPr>
          <p:nvPr>
            <p:ph type="ctrTitle"/>
          </p:nvPr>
        </p:nvSpPr>
        <p:spPr>
          <a:xfrm>
            <a:off x="685800" y="1314451"/>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3714750"/>
            <a:ext cx="9147765" cy="1434066"/>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pPr eaLnBrk="1" latinLnBrk="0" hangingPunct="1"/>
            <a:fld id="{544213AF-26F6-41FA-8D85-E2C5388D6E58}" type="datetimeFigureOut">
              <a:rPr lang="en-US" smtClean="0"/>
              <a:pPr eaLnBrk="1" latinLnBrk="0" hangingPunct="1"/>
              <a:t>5/24/2016</a:t>
            </a:fld>
            <a:endParaRPr lang="en-US" dirty="0">
              <a:solidFill>
                <a:srgbClr val="FFFFFF"/>
              </a:solidFill>
            </a:endParaRPr>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kumimoji="0" lang="en-US">
              <a:solidFill>
                <a:schemeClr val="accent1">
                  <a:tint val="20000"/>
                </a:schemeClr>
              </a:solidFill>
            </a:endParaRPr>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pPr eaLnBrk="1" latinLnBrk="0" hangingPunct="1"/>
            <a:fld id="{D5BBC35B-A44B-4119-B8DA-DE9E3DFADA20}" type="slidenum">
              <a:rPr kumimoji="0" lang="en-US" smtClean="0"/>
              <a:pPr eaLnBrk="1" latinLnBrk="0" hangingPunct="1"/>
              <a:t>‹N›</a:t>
            </a:fld>
            <a:endParaRPr kumimoji="0" lang="en-US" dirty="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110997"/>
            <a:ext cx="8229600" cy="3289553"/>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5/24/2016</a:t>
            </a:fld>
            <a:endParaRPr lang="en-US"/>
          </a:p>
        </p:txBody>
      </p:sp>
      <p:sp>
        <p:nvSpPr>
          <p:cNvPr id="5" name="Segnaposto piè di pagina 4"/>
          <p:cNvSpPr>
            <a:spLocks noGrp="1"/>
          </p:cNvSpPr>
          <p:nvPr>
            <p:ph type="ftr" sz="quarter" idx="11"/>
          </p:nvPr>
        </p:nvSpPr>
        <p:spPr/>
        <p:txBody>
          <a:bodyPr/>
          <a:lstStyle>
            <a:extLst/>
          </a:lstStyle>
          <a:p>
            <a:endParaRPr kumimoji="0" lang="en-US"/>
          </a:p>
        </p:txBody>
      </p:sp>
      <p:sp>
        <p:nvSpPr>
          <p:cNvPr id="6" name="Segnaposto numero diapositiva 5"/>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‹N›</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05980"/>
            <a:ext cx="1777470" cy="419457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05981"/>
            <a:ext cx="6324600" cy="419457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5/24/2016</a:t>
            </a:fld>
            <a:endParaRPr lang="en-US"/>
          </a:p>
        </p:txBody>
      </p:sp>
      <p:sp>
        <p:nvSpPr>
          <p:cNvPr id="5" name="Segnaposto piè di pagina 4"/>
          <p:cNvSpPr>
            <a:spLocks noGrp="1"/>
          </p:cNvSpPr>
          <p:nvPr>
            <p:ph type="ftr" sz="quarter" idx="11"/>
          </p:nvPr>
        </p:nvSpPr>
        <p:spPr/>
        <p:txBody>
          <a:bodyPr/>
          <a:lstStyle>
            <a:extLst/>
          </a:lstStyle>
          <a:p>
            <a:endParaRPr kumimoji="0" lang="en-US"/>
          </a:p>
        </p:txBody>
      </p:sp>
      <p:sp>
        <p:nvSpPr>
          <p:cNvPr id="6" name="Segnaposto numero diapositiva 5"/>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‹N›</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400"/>
          </a:xfrm>
          <a:prstGeom prst="rect">
            <a:avLst/>
          </a:prstGeom>
        </p:spPr>
        <p:txBody>
          <a:bodyPr lIns="91425" tIns="91425" rIns="91425" bIns="91425" anchor="b" anchorCtr="0"/>
          <a:lstStyle>
            <a:lvl1pPr rtl="0">
              <a:defRPr>
                <a:solidFill>
                  <a:srgbClr val="DA0002"/>
                </a:solidFill>
              </a:defRPr>
            </a:lvl1pPr>
            <a:lvl2pPr rtl="0">
              <a:defRPr>
                <a:solidFill>
                  <a:srgbClr val="DA0002"/>
                </a:solidFill>
              </a:defRPr>
            </a:lvl2pPr>
            <a:lvl3pPr rtl="0">
              <a:defRPr>
                <a:solidFill>
                  <a:srgbClr val="DA0002"/>
                </a:solidFill>
              </a:defRPr>
            </a:lvl3pPr>
            <a:lvl4pPr rtl="0">
              <a:defRPr>
                <a:solidFill>
                  <a:srgbClr val="DA0002"/>
                </a:solidFill>
              </a:defRPr>
            </a:lvl4pPr>
            <a:lvl5pPr rtl="0">
              <a:defRPr>
                <a:solidFill>
                  <a:srgbClr val="DA0002"/>
                </a:solidFill>
              </a:defRPr>
            </a:lvl5pPr>
            <a:lvl6pPr rtl="0">
              <a:defRPr>
                <a:solidFill>
                  <a:srgbClr val="DA0002"/>
                </a:solidFill>
              </a:defRPr>
            </a:lvl6pPr>
            <a:lvl7pPr rtl="0">
              <a:defRPr>
                <a:solidFill>
                  <a:srgbClr val="DA0002"/>
                </a:solidFill>
              </a:defRPr>
            </a:lvl7pPr>
            <a:lvl8pPr rtl="0">
              <a:defRPr>
                <a:solidFill>
                  <a:srgbClr val="DA0002"/>
                </a:solidFill>
              </a:defRPr>
            </a:lvl8pPr>
            <a:lvl9pPr rtl="0">
              <a:defRPr>
                <a:solidFill>
                  <a:srgbClr val="DA0002"/>
                </a:solidFill>
              </a:defRPr>
            </a:lvl9pPr>
          </a:lstStyle>
          <a:p>
            <a:endParaRPr/>
          </a:p>
        </p:txBody>
      </p:sp>
      <p:sp>
        <p:nvSpPr>
          <p:cNvPr id="15" name="Shape 15"/>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5/24/2016</a:t>
            </a:fld>
            <a:endParaRPr lang="en-US"/>
          </a:p>
        </p:txBody>
      </p:sp>
      <p:sp>
        <p:nvSpPr>
          <p:cNvPr id="5" name="Segnaposto piè di pagina 4"/>
          <p:cNvSpPr>
            <a:spLocks noGrp="1"/>
          </p:cNvSpPr>
          <p:nvPr>
            <p:ph type="ftr" sz="quarter" idx="11"/>
          </p:nvPr>
        </p:nvSpPr>
        <p:spPr/>
        <p:txBody>
          <a:bodyPr/>
          <a:lstStyle>
            <a:extLst/>
          </a:lstStyle>
          <a:p>
            <a:endParaRPr kumimoji="0" lang="en-US"/>
          </a:p>
        </p:txBody>
      </p:sp>
      <p:sp>
        <p:nvSpPr>
          <p:cNvPr id="6" name="Segnaposto numero diapositiva 5"/>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‹N›</a:t>
            </a:fld>
            <a:endParaRPr kumimoji="0" lang="en-US"/>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5/24/2016</a:t>
            </a:fld>
            <a:endParaRPr lang="en-US"/>
          </a:p>
        </p:txBody>
      </p:sp>
      <p:sp>
        <p:nvSpPr>
          <p:cNvPr id="5" name="Segnaposto piè di pagina 4"/>
          <p:cNvSpPr>
            <a:spLocks noGrp="1"/>
          </p:cNvSpPr>
          <p:nvPr>
            <p:ph type="ftr" sz="quarter" idx="11"/>
          </p:nvPr>
        </p:nvSpPr>
        <p:spPr/>
        <p:txBody>
          <a:bodyPr/>
          <a:lstStyle>
            <a:extLst/>
          </a:lstStyle>
          <a:p>
            <a:endParaRPr kumimoji="0" lang="en-US"/>
          </a:p>
        </p:txBody>
      </p:sp>
      <p:sp>
        <p:nvSpPr>
          <p:cNvPr id="6" name="Segnaposto numero diapositiva 5"/>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‹N›</a:t>
            </a:fld>
            <a:endParaRPr kumimoji="0" lang="en-US"/>
          </a:p>
        </p:txBody>
      </p:sp>
      <p:sp>
        <p:nvSpPr>
          <p:cNvPr id="7" name="Gallone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Gallone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2">
        <a:schemeClr val="bg1"/>
      </p:bgRef>
    </p:bg>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5/24/2016</a:t>
            </a:fld>
            <a:endParaRPr lang="en-US"/>
          </a:p>
        </p:txBody>
      </p:sp>
      <p:sp>
        <p:nvSpPr>
          <p:cNvPr id="6" name="Segnaposto piè di pagina 5"/>
          <p:cNvSpPr>
            <a:spLocks noGrp="1"/>
          </p:cNvSpPr>
          <p:nvPr>
            <p:ph type="ftr" sz="quarter" idx="11"/>
          </p:nvPr>
        </p:nvSpPr>
        <p:spPr/>
        <p:txBody>
          <a:bodyPr/>
          <a:lstStyle>
            <a:extLst/>
          </a:lstStyle>
          <a:p>
            <a:endParaRPr kumimoji="0" lang="en-US"/>
          </a:p>
        </p:txBody>
      </p:sp>
      <p:sp>
        <p:nvSpPr>
          <p:cNvPr id="7" name="Segnaposto numero diapositiva 6"/>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‹N›</a:t>
            </a:fld>
            <a:endParaRPr kumimoji="0" lang="en-US"/>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04788"/>
            <a:ext cx="8229600" cy="85725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083221"/>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6" y="1083221"/>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5/24/2016</a:t>
            </a:fld>
            <a:endParaRPr lang="en-US"/>
          </a:p>
        </p:txBody>
      </p:sp>
      <p:sp>
        <p:nvSpPr>
          <p:cNvPr id="8" name="Segnaposto piè di pagina 7"/>
          <p:cNvSpPr>
            <a:spLocks noGrp="1"/>
          </p:cNvSpPr>
          <p:nvPr>
            <p:ph type="ftr" sz="quarter" idx="11"/>
          </p:nvPr>
        </p:nvSpPr>
        <p:spPr/>
        <p:txBody>
          <a:bodyPr/>
          <a:lstStyle>
            <a:extLst/>
          </a:lstStyle>
          <a:p>
            <a:endParaRPr kumimoji="0" lang="en-US"/>
          </a:p>
        </p:txBody>
      </p:sp>
      <p:sp>
        <p:nvSpPr>
          <p:cNvPr id="9" name="Segnaposto numero diapositiva 8"/>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‹N›</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bg>
      <p:bgRef idx="1002">
        <a:schemeClr val="bg1"/>
      </p:bgRef>
    </p:bg>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5/24/2016</a:t>
            </a:fld>
            <a:endParaRPr lang="en-US"/>
          </a:p>
        </p:txBody>
      </p:sp>
      <p:sp>
        <p:nvSpPr>
          <p:cNvPr id="4" name="Segnaposto piè di pagina 3"/>
          <p:cNvSpPr>
            <a:spLocks noGrp="1"/>
          </p:cNvSpPr>
          <p:nvPr>
            <p:ph type="ftr" sz="quarter" idx="11"/>
          </p:nvPr>
        </p:nvSpPr>
        <p:spPr/>
        <p:txBody>
          <a:bodyPr/>
          <a:lstStyle>
            <a:extLst/>
          </a:lstStyle>
          <a:p>
            <a:endParaRPr kumimoji="0" lang="en-US"/>
          </a:p>
        </p:txBody>
      </p:sp>
      <p:sp>
        <p:nvSpPr>
          <p:cNvPr id="5" name="Segnaposto numero diapositiva 4"/>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‹N›</a:t>
            </a:fld>
            <a:endParaRPr kumimoji="0" lang="en-US"/>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pPr eaLnBrk="1" latinLnBrk="0" hangingPunct="1"/>
            <a:fld id="{544213AF-26F6-41FA-8D85-E2C5388D6E58}" type="datetimeFigureOut">
              <a:rPr lang="en-US" smtClean="0"/>
              <a:pPr eaLnBrk="1" latinLnBrk="0" hangingPunct="1"/>
              <a:t>5/24/2016</a:t>
            </a:fld>
            <a:endParaRPr lang="en-US"/>
          </a:p>
        </p:txBody>
      </p:sp>
      <p:sp>
        <p:nvSpPr>
          <p:cNvPr id="3" name="Segnaposto piè di pagina 2"/>
          <p:cNvSpPr>
            <a:spLocks noGrp="1"/>
          </p:cNvSpPr>
          <p:nvPr>
            <p:ph type="ftr" sz="quarter" idx="11"/>
          </p:nvPr>
        </p:nvSpPr>
        <p:spPr/>
        <p:txBody>
          <a:bodyPr/>
          <a:lstStyle>
            <a:extLst/>
          </a:lstStyle>
          <a:p>
            <a:endParaRPr kumimoji="0" lang="en-US"/>
          </a:p>
        </p:txBody>
      </p:sp>
      <p:sp>
        <p:nvSpPr>
          <p:cNvPr id="4" name="Segnaposto numero diapositiva 3"/>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‹N›</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4805958"/>
            <a:ext cx="1920240" cy="274320"/>
          </a:xfrm>
        </p:spPr>
        <p:txBody>
          <a:bodyPr/>
          <a:lstStyle>
            <a:extLst/>
          </a:lstStyle>
          <a:p>
            <a:pPr eaLnBrk="1" latinLnBrk="0" hangingPunct="1"/>
            <a:fld id="{544213AF-26F6-41FA-8D85-E2C5388D6E58}" type="datetimeFigureOut">
              <a:rPr lang="en-US" smtClean="0"/>
              <a:pPr eaLnBrk="1" latinLnBrk="0" hangingPunct="1"/>
              <a:t>5/24/2016</a:t>
            </a:fld>
            <a:endParaRPr lang="en-US"/>
          </a:p>
        </p:txBody>
      </p:sp>
      <p:sp>
        <p:nvSpPr>
          <p:cNvPr id="6" name="Segnaposto piè di pagina 5"/>
          <p:cNvSpPr>
            <a:spLocks noGrp="1"/>
          </p:cNvSpPr>
          <p:nvPr>
            <p:ph type="ftr" sz="quarter" idx="11"/>
          </p:nvPr>
        </p:nvSpPr>
        <p:spPr/>
        <p:txBody>
          <a:bodyPr/>
          <a:lstStyle>
            <a:extLst/>
          </a:lstStyle>
          <a:p>
            <a:endParaRPr kumimoji="0" lang="en-US"/>
          </a:p>
        </p:txBody>
      </p:sp>
      <p:sp>
        <p:nvSpPr>
          <p:cNvPr id="7" name="Segnaposto numero diapositiva 6"/>
          <p:cNvSpPr>
            <a:spLocks noGrp="1"/>
          </p:cNvSpPr>
          <p:nvPr>
            <p:ph type="sldNum" sz="quarter" idx="12"/>
          </p:nvPr>
        </p:nvSpPr>
        <p:spPr/>
        <p:txBody>
          <a:bodyPr/>
          <a:lstStyle>
            <a:extLst/>
          </a:lstStyle>
          <a:p>
            <a:pPr eaLnBrk="1" latinLnBrk="0" hangingPunct="1"/>
            <a:fld id="{D5BBC35B-A44B-4119-B8DA-DE9E3DFADA20}" type="slidenum">
              <a:rPr kumimoji="0" lang="en-US" smtClean="0"/>
              <a:pPr eaLnBrk="1" latinLnBrk="0" hangingPunct="1"/>
              <a:t>‹N›</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1"/>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pPr eaLnBrk="1" latinLnBrk="0" hangingPunct="1"/>
            <a:fld id="{544213AF-26F6-41FA-8D85-E2C5388D6E58}" type="datetimeFigureOut">
              <a:rPr lang="en-US" smtClean="0"/>
              <a:pPr eaLnBrk="1" latinLnBrk="0" hangingPunct="1"/>
              <a:t>5/24/2016</a:t>
            </a:fld>
            <a:endParaRPr lang="en-US">
              <a:solidFill>
                <a:schemeClr val="tx1"/>
              </a:solidFill>
            </a:endParaRPr>
          </a:p>
        </p:txBody>
      </p:sp>
      <p:sp>
        <p:nvSpPr>
          <p:cNvPr id="6" name="Segnaposto piè di pagina 5"/>
          <p:cNvSpPr>
            <a:spLocks noGrp="1"/>
          </p:cNvSpPr>
          <p:nvPr>
            <p:ph type="ftr" sz="quarter" idx="11"/>
          </p:nvPr>
        </p:nvSpPr>
        <p:spPr>
          <a:xfrm>
            <a:off x="4380073" y="4805958"/>
            <a:ext cx="2350681" cy="273844"/>
          </a:xfrm>
        </p:spPr>
        <p:txBody>
          <a:bodyPr/>
          <a:lstStyle>
            <a:lvl1pPr>
              <a:defRPr>
                <a:solidFill>
                  <a:schemeClr val="tx1"/>
                </a:solidFill>
              </a:defRPr>
            </a:lvl1pPr>
            <a:extLst/>
          </a:lstStyle>
          <a:p>
            <a:endParaRPr kumimoji="0" lang="en-US">
              <a:solidFill>
                <a:schemeClr val="tx1"/>
              </a:solidFill>
            </a:endParaRPr>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pPr eaLnBrk="1" latinLnBrk="0" hangingPunct="1"/>
            <a:fld id="{D5BBC35B-A44B-4119-B8DA-DE9E3DFADA20}" type="slidenum">
              <a:rPr kumimoji="0" lang="en-US" smtClean="0"/>
              <a:pPr eaLnBrk="1" latinLnBrk="0" hangingPunct="1"/>
              <a:t>‹N›</a:t>
            </a:fld>
            <a:endParaRPr kumimoji="0" lang="en-US">
              <a:solidFill>
                <a:schemeClr val="tx1"/>
              </a:solidFill>
            </a:endParaRPr>
          </a:p>
        </p:txBody>
      </p:sp>
      <p:sp>
        <p:nvSpPr>
          <p:cNvPr id="2" name="Titolo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igura a mano libera 8"/>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olo rettangolo 9"/>
          <p:cNvSpPr>
            <a:spLocks/>
          </p:cNvSpPr>
          <p:nvPr/>
        </p:nvSpPr>
        <p:spPr bwMode="auto">
          <a:xfrm>
            <a:off x="-6042" y="4343440"/>
            <a:ext cx="3402314" cy="810651"/>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ttore 1 10"/>
          <p:cNvCxnSpPr/>
          <p:nvPr/>
        </p:nvCxnSpPr>
        <p:spPr>
          <a:xfrm>
            <a:off x="-9236"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Gallone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igura a mano libera 11"/>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olo rettangolo 13"/>
          <p:cNvSpPr>
            <a:spLocks/>
          </p:cNvSpPr>
          <p:nvPr/>
        </p:nvSpPr>
        <p:spPr bwMode="auto">
          <a:xfrm>
            <a:off x="-6042" y="4343440"/>
            <a:ext cx="3402314" cy="810651"/>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ttore 1 14"/>
          <p:cNvCxnSpPr/>
          <p:nvPr/>
        </p:nvCxnSpPr>
        <p:spPr>
          <a:xfrm>
            <a:off x="-9236"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05978"/>
            <a:ext cx="8229600" cy="85725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110997"/>
            <a:ext cx="8229600" cy="3394472"/>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pPr eaLnBrk="1" latinLnBrk="0" hangingPunct="1"/>
            <a:fld id="{544213AF-26F6-41FA-8D85-E2C5388D6E58}" type="datetimeFigureOut">
              <a:rPr lang="en-US" smtClean="0"/>
              <a:pPr eaLnBrk="1" latinLnBrk="0" hangingPunct="1"/>
              <a:t>5/24/2016</a:t>
            </a:fld>
            <a:endParaRPr lang="en-US" sz="1000" dirty="0">
              <a:solidFill>
                <a:schemeClr val="tx1"/>
              </a:solidFill>
            </a:endParaRPr>
          </a:p>
        </p:txBody>
      </p:sp>
      <p:sp>
        <p:nvSpPr>
          <p:cNvPr id="22" name="Segnaposto piè di pagina 21"/>
          <p:cNvSpPr>
            <a:spLocks noGrp="1"/>
          </p:cNvSpPr>
          <p:nvPr>
            <p:ph type="ftr" sz="quarter" idx="3"/>
          </p:nvPr>
        </p:nvSpPr>
        <p:spPr>
          <a:xfrm>
            <a:off x="4380073" y="4805958"/>
            <a:ext cx="2350681" cy="273844"/>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Segnaposto numero diapositiva 17"/>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pPr eaLnBrk="1" latinLnBrk="0" hangingPunct="1"/>
            <a:fld id="{D5BBC35B-A44B-4119-B8DA-DE9E3DFADA20}" type="slidenum">
              <a:rPr kumimoji="0" lang="en-US" smtClean="0"/>
              <a:pPr eaLnBrk="1" latinLnBrk="0" hangingPunct="1"/>
              <a:t>‹N›</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comments" Target="../comments/commen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comments" Target="../comments/commen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hyperlink" Target="http://www.matematica.it/paola"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wmf"/><Relationship Id="rId11" Type="http://schemas.openxmlformats.org/officeDocument/2006/relationships/image" Target="../media/image5.png"/><Relationship Id="rId5" Type="http://schemas.openxmlformats.org/officeDocument/2006/relationships/oleObject" Target="../embeddings/oleObject2.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17.png"/><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16.wmf"/><Relationship Id="rId5" Type="http://schemas.openxmlformats.org/officeDocument/2006/relationships/image" Target="../media/image13.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5.wmf"/></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image" Target="../media/image18.wmf"/><Relationship Id="rId4"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Shape 31"/>
          <p:cNvSpPr txBox="1">
            <a:spLocks noGrp="1"/>
          </p:cNvSpPr>
          <p:nvPr>
            <p:ph type="ctrTitle"/>
          </p:nvPr>
        </p:nvSpPr>
        <p:spPr>
          <a:xfrm>
            <a:off x="2771800" y="411510"/>
            <a:ext cx="6264696" cy="1512168"/>
          </a:xfrm>
          <a:prstGeom prst="rect">
            <a:avLst/>
          </a:prstGeom>
        </p:spPr>
        <p:txBody>
          <a:bodyPr lIns="91425" tIns="91425" rIns="91425" bIns="91425" anchor="t" anchorCtr="0">
            <a:noAutofit/>
          </a:bodyPr>
          <a:lstStyle/>
          <a:p>
            <a:pPr lvl="0" algn="ctr" rtl="0">
              <a:buClr>
                <a:schemeClr val="dk1"/>
              </a:buClr>
              <a:buSzPct val="30555"/>
              <a:buFont typeface="Arial"/>
              <a:buNone/>
            </a:pPr>
            <a:r>
              <a:rPr lang="it" sz="2800" dirty="0" smtClean="0">
                <a:solidFill>
                  <a:srgbClr val="FF0000"/>
                </a:solidFill>
                <a:latin typeface="Arial" panose="020B0604020202020204" pitchFamily="34" charset="0"/>
                <a:cs typeface="Arial" panose="020B0604020202020204" pitchFamily="34" charset="0"/>
              </a:rPr>
              <a:t>Un’esperienza di avvio al pensiero probabilistico nella prospettiva di </a:t>
            </a:r>
            <a:r>
              <a:rPr lang="it" sz="2800" i="1" dirty="0" smtClean="0">
                <a:solidFill>
                  <a:srgbClr val="FF0000"/>
                </a:solidFill>
                <a:latin typeface="Arial" panose="020B0604020202020204" pitchFamily="34" charset="0"/>
                <a:cs typeface="Arial" panose="020B0604020202020204" pitchFamily="34" charset="0"/>
              </a:rPr>
              <a:t>educare alla razionalità</a:t>
            </a:r>
            <a:br>
              <a:rPr lang="it" sz="2800" i="1" dirty="0" smtClean="0">
                <a:solidFill>
                  <a:srgbClr val="FF0000"/>
                </a:solidFill>
                <a:latin typeface="Arial" panose="020B0604020202020204" pitchFamily="34" charset="0"/>
                <a:cs typeface="Arial" panose="020B0604020202020204" pitchFamily="34" charset="0"/>
              </a:rPr>
            </a:br>
            <a:endParaRPr lang="it" sz="2800" b="0" i="1" dirty="0">
              <a:solidFill>
                <a:schemeClr val="tx1"/>
              </a:solidFill>
              <a:latin typeface="Arial" panose="020B0604020202020204" pitchFamily="34" charset="0"/>
              <a:cs typeface="Arial" panose="020B0604020202020204" pitchFamily="34" charset="0"/>
            </a:endParaRPr>
          </a:p>
        </p:txBody>
      </p:sp>
      <p:sp>
        <p:nvSpPr>
          <p:cNvPr id="32" name="Shape 32"/>
          <p:cNvSpPr txBox="1">
            <a:spLocks noGrp="1"/>
          </p:cNvSpPr>
          <p:nvPr>
            <p:ph type="subTitle" idx="1"/>
          </p:nvPr>
        </p:nvSpPr>
        <p:spPr>
          <a:xfrm>
            <a:off x="2915816" y="2211710"/>
            <a:ext cx="6061174" cy="1224136"/>
          </a:xfrm>
          <a:prstGeom prst="rect">
            <a:avLst/>
          </a:prstGeom>
        </p:spPr>
        <p:txBody>
          <a:bodyPr lIns="91425" tIns="91425" rIns="91425" bIns="91425" anchor="t" anchorCtr="0">
            <a:noAutofit/>
          </a:bodyPr>
          <a:lstStyle/>
          <a:p>
            <a:pPr lvl="0" rtl="0">
              <a:buNone/>
            </a:pPr>
            <a:r>
              <a:rPr lang="it" sz="2000" b="1" dirty="0" smtClean="0">
                <a:solidFill>
                  <a:schemeClr val="tx1"/>
                </a:solidFill>
                <a:latin typeface="Arial" panose="020B0604020202020204" pitchFamily="34" charset="0"/>
                <a:cs typeface="Arial" panose="020B0604020202020204" pitchFamily="34" charset="0"/>
              </a:rPr>
              <a:t>Domingo Paola</a:t>
            </a:r>
          </a:p>
          <a:p>
            <a:pPr lvl="0" rtl="0">
              <a:buNone/>
            </a:pPr>
            <a:r>
              <a:rPr lang="it" sz="2000" b="1" dirty="0" smtClean="0">
                <a:solidFill>
                  <a:schemeClr val="tx1"/>
                </a:solidFill>
                <a:latin typeface="Arial" panose="020B0604020202020204" pitchFamily="34" charset="0"/>
                <a:cs typeface="Arial" panose="020B0604020202020204" pitchFamily="34" charset="0"/>
              </a:rPr>
              <a:t>Liceo scientifico «G.Bruno» Albenga</a:t>
            </a:r>
          </a:p>
          <a:p>
            <a:pPr lvl="0" rtl="0">
              <a:buNone/>
            </a:pPr>
            <a:endParaRPr lang="it" sz="2400" dirty="0">
              <a:latin typeface="Arial" panose="020B0604020202020204" pitchFamily="34" charset="0"/>
              <a:cs typeface="Arial" panose="020B0604020202020204" pitchFamily="34" charset="0"/>
            </a:endParaRPr>
          </a:p>
        </p:txBody>
      </p:sp>
      <p:pic>
        <p:nvPicPr>
          <p:cNvPr id="1026" name="Picture 2" descr="http://randomdeterminism.files.wordpress.com/2009/01/book1.jpg?w=5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64" y="0"/>
            <a:ext cx="2681028" cy="4057772"/>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6876256" y="3939902"/>
            <a:ext cx="2267744" cy="307777"/>
          </a:xfrm>
          <a:prstGeom prst="rect">
            <a:avLst/>
          </a:prstGeom>
          <a:noFill/>
        </p:spPr>
        <p:txBody>
          <a:bodyPr wrap="square" rtlCol="0">
            <a:spAutoFit/>
          </a:bodyPr>
          <a:lstStyle/>
          <a:p>
            <a:r>
              <a:rPr lang="it-IT" dirty="0" smtClean="0">
                <a:solidFill>
                  <a:srgbClr val="FFFF00"/>
                </a:solidFill>
              </a:rPr>
              <a:t>Sestri Levante 11 giugno</a:t>
            </a:r>
            <a:endParaRPr lang="it-IT" dirty="0">
              <a:solidFill>
                <a:srgbClr val="FFFF00"/>
              </a:solidFill>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2"/>
          <p:cNvSpPr>
            <a:spLocks noGrp="1"/>
          </p:cNvSpPr>
          <p:nvPr>
            <p:ph type="title"/>
          </p:nvPr>
        </p:nvSpPr>
        <p:spPr>
          <a:xfrm>
            <a:off x="899592" y="0"/>
            <a:ext cx="6753328" cy="857250"/>
          </a:xfrm>
        </p:spPr>
        <p:txBody>
          <a:bodyPr>
            <a:normAutofit/>
          </a:bodyPr>
          <a:lstStyle/>
          <a:p>
            <a:pPr algn="ctr"/>
            <a:r>
              <a:rPr lang="it-IT" sz="3200" dirty="0" smtClean="0">
                <a:solidFill>
                  <a:srgbClr val="FF0000"/>
                </a:solidFill>
                <a:latin typeface="Arial" panose="020B0604020202020204" pitchFamily="34" charset="0"/>
                <a:cs typeface="Arial" panose="020B0604020202020204" pitchFamily="34" charset="0"/>
              </a:rPr>
              <a:t>Il problema delle parti in classe</a:t>
            </a:r>
            <a:endParaRPr lang="it-IT" sz="3200" dirty="0">
              <a:solidFill>
                <a:srgbClr val="FF0000"/>
              </a:solidFill>
              <a:latin typeface="Arial" panose="020B0604020202020204" pitchFamily="34" charset="0"/>
              <a:cs typeface="Arial" panose="020B0604020202020204" pitchFamily="34" charset="0"/>
            </a:endParaRPr>
          </a:p>
        </p:txBody>
      </p:sp>
      <p:sp>
        <p:nvSpPr>
          <p:cNvPr id="5" name="CasellaDiTesto 4"/>
          <p:cNvSpPr txBox="1"/>
          <p:nvPr/>
        </p:nvSpPr>
        <p:spPr>
          <a:xfrm>
            <a:off x="2439441" y="725596"/>
            <a:ext cx="4392488" cy="523220"/>
          </a:xfrm>
          <a:prstGeom prst="rect">
            <a:avLst/>
          </a:prstGeom>
          <a:noFill/>
        </p:spPr>
        <p:txBody>
          <a:bodyPr wrap="square" rtlCol="0">
            <a:spAutoFit/>
          </a:bodyPr>
          <a:lstStyle/>
          <a:p>
            <a:pPr algn="ctr"/>
            <a:r>
              <a:rPr lang="it-IT" sz="2800" b="1" dirty="0" smtClean="0">
                <a:solidFill>
                  <a:schemeClr val="accent2"/>
                </a:solidFill>
              </a:rPr>
              <a:t>[</a:t>
            </a:r>
            <a:r>
              <a:rPr lang="it-IT" sz="2800" b="1" dirty="0">
                <a:solidFill>
                  <a:schemeClr val="accent2"/>
                </a:solidFill>
              </a:rPr>
              <a:t>6</a:t>
            </a:r>
            <a:r>
              <a:rPr lang="it-IT" sz="2800" b="1" dirty="0" smtClean="0">
                <a:solidFill>
                  <a:schemeClr val="accent2"/>
                </a:solidFill>
              </a:rPr>
              <a:t>; 5, </a:t>
            </a:r>
            <a:r>
              <a:rPr lang="it-IT" sz="2800" b="1" dirty="0">
                <a:solidFill>
                  <a:schemeClr val="accent2"/>
                </a:solidFill>
              </a:rPr>
              <a:t>3</a:t>
            </a:r>
            <a:r>
              <a:rPr lang="it-IT" sz="2800" b="1" dirty="0" smtClean="0">
                <a:solidFill>
                  <a:schemeClr val="accent2"/>
                </a:solidFill>
              </a:rPr>
              <a:t>] con 2</a:t>
            </a:r>
            <a:r>
              <a:rPr lang="it-IT" sz="2800" b="1" i="1" dirty="0" smtClean="0">
                <a:solidFill>
                  <a:schemeClr val="accent2"/>
                </a:solidFill>
              </a:rPr>
              <a:t>p</a:t>
            </a:r>
            <a:r>
              <a:rPr lang="it-IT" sz="2800" b="1" dirty="0" smtClean="0">
                <a:solidFill>
                  <a:schemeClr val="accent2"/>
                </a:solidFill>
              </a:rPr>
              <a:t> = 24€</a:t>
            </a:r>
            <a:endParaRPr lang="it-IT" sz="2800" b="1" dirty="0">
              <a:solidFill>
                <a:schemeClr val="accent2"/>
              </a:solidFill>
            </a:endParaRPr>
          </a:p>
        </p:txBody>
      </p:sp>
      <p:sp>
        <p:nvSpPr>
          <p:cNvPr id="6" name="CasellaDiTesto 5"/>
          <p:cNvSpPr txBox="1"/>
          <p:nvPr/>
        </p:nvSpPr>
        <p:spPr>
          <a:xfrm>
            <a:off x="747253" y="1275606"/>
            <a:ext cx="7776864" cy="461665"/>
          </a:xfrm>
          <a:prstGeom prst="rect">
            <a:avLst/>
          </a:prstGeom>
          <a:noFill/>
        </p:spPr>
        <p:txBody>
          <a:bodyPr wrap="square" rtlCol="0">
            <a:spAutoFit/>
          </a:bodyPr>
          <a:lstStyle/>
          <a:p>
            <a:pPr algn="ctr"/>
            <a:r>
              <a:rPr lang="it-IT" sz="2400" b="1" dirty="0" smtClean="0">
                <a:effectLst>
                  <a:outerShdw blurRad="38100" dist="38100" dir="2700000" algn="tl">
                    <a:srgbClr val="000000">
                      <a:alpha val="43137"/>
                    </a:srgbClr>
                  </a:outerShdw>
                </a:effectLst>
              </a:rPr>
              <a:t>Come rispondono gli studenti?</a:t>
            </a:r>
            <a:endParaRPr lang="it-IT" sz="2400" b="1" dirty="0">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44830"/>
            <a:ext cx="7760984"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sellaDiTesto 6"/>
          <p:cNvSpPr txBox="1"/>
          <p:nvPr/>
        </p:nvSpPr>
        <p:spPr>
          <a:xfrm>
            <a:off x="2195736" y="3579862"/>
            <a:ext cx="576064" cy="349139"/>
          </a:xfrm>
          <a:prstGeom prst="rect">
            <a:avLst/>
          </a:prstGeom>
          <a:solidFill>
            <a:schemeClr val="tx1"/>
          </a:solidFill>
        </p:spPr>
        <p:txBody>
          <a:bodyPr wrap="square" rtlCol="0">
            <a:spAutoFit/>
          </a:bodyPr>
          <a:lstStyle/>
          <a:p>
            <a:endParaRPr lang="it-IT" dirty="0">
              <a:solidFill>
                <a:schemeClr val="tx1"/>
              </a:solidFill>
            </a:endParaRPr>
          </a:p>
        </p:txBody>
      </p:sp>
      <p:sp>
        <p:nvSpPr>
          <p:cNvPr id="8" name="CasellaDiTesto 7"/>
          <p:cNvSpPr txBox="1"/>
          <p:nvPr/>
        </p:nvSpPr>
        <p:spPr>
          <a:xfrm>
            <a:off x="3779912" y="3147814"/>
            <a:ext cx="576064" cy="349139"/>
          </a:xfrm>
          <a:prstGeom prst="rect">
            <a:avLst/>
          </a:prstGeom>
          <a:solidFill>
            <a:schemeClr val="tx1"/>
          </a:solidFill>
        </p:spPr>
        <p:txBody>
          <a:bodyPr wrap="square" rtlCol="0">
            <a:spAutoFit/>
          </a:bodyPr>
          <a:lstStyle/>
          <a:p>
            <a:endParaRPr lang="it-IT" dirty="0">
              <a:solidFill>
                <a:schemeClr val="tx1"/>
              </a:solidFill>
            </a:endParaRPr>
          </a:p>
        </p:txBody>
      </p:sp>
      <p:sp>
        <p:nvSpPr>
          <p:cNvPr id="10" name="CasellaDiTesto 9"/>
          <p:cNvSpPr txBox="1"/>
          <p:nvPr/>
        </p:nvSpPr>
        <p:spPr>
          <a:xfrm>
            <a:off x="5868144" y="3291830"/>
            <a:ext cx="576064" cy="349139"/>
          </a:xfrm>
          <a:prstGeom prst="rect">
            <a:avLst/>
          </a:prstGeom>
          <a:solidFill>
            <a:schemeClr val="tx1"/>
          </a:solidFill>
        </p:spPr>
        <p:txBody>
          <a:bodyPr wrap="square" rtlCol="0">
            <a:spAutoFit/>
          </a:bodyPr>
          <a:lstStyle/>
          <a:p>
            <a:endParaRPr lang="it-IT" dirty="0">
              <a:solidFill>
                <a:schemeClr val="tx1"/>
              </a:solidFill>
            </a:endParaRPr>
          </a:p>
        </p:txBody>
      </p:sp>
    </p:spTree>
    <p:extLst>
      <p:ext uri="{BB962C8B-B14F-4D97-AF65-F5344CB8AC3E}">
        <p14:creationId xmlns:p14="http://schemas.microsoft.com/office/powerpoint/2010/main" val="1749693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1563638"/>
            <a:ext cx="8229600" cy="1736189"/>
          </a:xfrm>
        </p:spPr>
        <p:txBody>
          <a:bodyPr/>
          <a:lstStyle/>
          <a:p>
            <a:r>
              <a:rPr lang="it-IT" altLang="it-IT" sz="2800" dirty="0">
                <a:latin typeface="Arial" panose="020B0604020202020204" pitchFamily="34" charset="0"/>
                <a:cs typeface="Arial" panose="020B0604020202020204" pitchFamily="34" charset="0"/>
              </a:rPr>
              <a:t>5: x = 8 : 24</a:t>
            </a:r>
          </a:p>
          <a:p>
            <a:r>
              <a:rPr lang="it-IT" altLang="it-IT" sz="2800" dirty="0">
                <a:latin typeface="Arial" panose="020B0604020202020204" pitchFamily="34" charset="0"/>
                <a:cs typeface="Arial" panose="020B0604020202020204" pitchFamily="34" charset="0"/>
              </a:rPr>
              <a:t>x = 24 * 5 / 8 = 15</a:t>
            </a:r>
          </a:p>
          <a:p>
            <a:r>
              <a:rPr lang="it-IT" altLang="it-IT" sz="2800" dirty="0">
                <a:latin typeface="Arial" panose="020B0604020202020204" pitchFamily="34" charset="0"/>
                <a:cs typeface="Arial" panose="020B0604020202020204" pitchFamily="34" charset="0"/>
              </a:rPr>
              <a:t>Quindi 15 ad A e 9 a B</a:t>
            </a:r>
          </a:p>
          <a:p>
            <a:endParaRPr lang="it-IT" dirty="0"/>
          </a:p>
        </p:txBody>
      </p:sp>
      <p:sp>
        <p:nvSpPr>
          <p:cNvPr id="4" name="Titolo 2"/>
          <p:cNvSpPr>
            <a:spLocks noGrp="1"/>
          </p:cNvSpPr>
          <p:nvPr>
            <p:ph type="title"/>
          </p:nvPr>
        </p:nvSpPr>
        <p:spPr>
          <a:xfrm>
            <a:off x="179512" y="0"/>
            <a:ext cx="8856984" cy="1419622"/>
          </a:xfrm>
        </p:spPr>
        <p:txBody>
          <a:bodyPr>
            <a:noAutofit/>
          </a:bodyPr>
          <a:lstStyle/>
          <a:p>
            <a:pPr algn="ctr"/>
            <a:r>
              <a:rPr lang="it-IT" sz="2800" dirty="0" smtClean="0">
                <a:solidFill>
                  <a:srgbClr val="FF0000"/>
                </a:solidFill>
                <a:latin typeface="Arial" panose="020B0604020202020204" pitchFamily="34" charset="0"/>
                <a:cs typeface="Arial" panose="020B0604020202020204" pitchFamily="34" charset="0"/>
              </a:rPr>
              <a:t>Suddivisione della posta à la </a:t>
            </a:r>
            <a:r>
              <a:rPr lang="it-IT" sz="2800" dirty="0" err="1" smtClean="0">
                <a:solidFill>
                  <a:srgbClr val="FF0000"/>
                </a:solidFill>
                <a:latin typeface="Arial" panose="020B0604020202020204" pitchFamily="34" charset="0"/>
                <a:cs typeface="Arial" panose="020B0604020202020204" pitchFamily="34" charset="0"/>
              </a:rPr>
              <a:t>Pacioli</a:t>
            </a:r>
            <a:endParaRPr lang="it-IT" sz="2800" dirty="0">
              <a:solidFill>
                <a:srgbClr val="FF0000"/>
              </a:solidFill>
              <a:latin typeface="Arial" panose="020B0604020202020204" pitchFamily="34" charset="0"/>
              <a:cs typeface="Arial" panose="020B0604020202020204" pitchFamily="34" charset="0"/>
            </a:endParaRPr>
          </a:p>
        </p:txBody>
      </p:sp>
      <p:sp>
        <p:nvSpPr>
          <p:cNvPr id="5" name="CasellaDiTesto 4"/>
          <p:cNvSpPr txBox="1"/>
          <p:nvPr/>
        </p:nvSpPr>
        <p:spPr>
          <a:xfrm>
            <a:off x="611560" y="3435846"/>
            <a:ext cx="8352928" cy="954107"/>
          </a:xfrm>
          <a:prstGeom prst="rect">
            <a:avLst/>
          </a:prstGeom>
          <a:noFill/>
        </p:spPr>
        <p:txBody>
          <a:bodyPr wrap="square" rtlCol="0">
            <a:spAutoFit/>
          </a:bodyPr>
          <a:lstStyle/>
          <a:p>
            <a:r>
              <a:rPr lang="it-IT" sz="2800" b="1" dirty="0" smtClean="0">
                <a:solidFill>
                  <a:schemeClr val="accent2"/>
                </a:solidFill>
                <a:effectLst>
                  <a:outerShdw blurRad="38100" dist="38100" dir="2700000" algn="tl">
                    <a:srgbClr val="000000">
                      <a:alpha val="43137"/>
                    </a:srgbClr>
                  </a:outerShdw>
                </a:effectLst>
              </a:rPr>
              <a:t>Si tratta di un approccio razionale al problema?</a:t>
            </a:r>
          </a:p>
          <a:p>
            <a:r>
              <a:rPr lang="it-IT" sz="2800" b="1" dirty="0" smtClean="0">
                <a:solidFill>
                  <a:schemeClr val="accent2"/>
                </a:solidFill>
                <a:effectLst>
                  <a:outerShdw blurRad="38100" dist="38100" dir="2700000" algn="tl">
                    <a:srgbClr val="000000">
                      <a:alpha val="43137"/>
                    </a:srgbClr>
                  </a:outerShdw>
                </a:effectLst>
              </a:rPr>
              <a:t>Può essere valutato positivamente? </a:t>
            </a:r>
            <a:endParaRPr lang="it-IT" sz="2800" b="1" dirty="0">
              <a:solidFill>
                <a:schemeClr val="accent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9401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bwMode="auto">
          <a:xfrm>
            <a:off x="527124" y="192293"/>
            <a:ext cx="8229600" cy="651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pPr>
            <a:r>
              <a:rPr lang="it-IT" altLang="it-IT" sz="3200" b="1" dirty="0" smtClean="0">
                <a:solidFill>
                  <a:srgbClr val="FF0000"/>
                </a:solidFill>
                <a:effectLst>
                  <a:outerShdw blurRad="38100" dist="38100" dir="2700000" algn="tl">
                    <a:srgbClr val="000000">
                      <a:alpha val="43137"/>
                    </a:srgbClr>
                  </a:outerShdw>
                </a:effectLst>
                <a:cs typeface="Arial" panose="020B0604020202020204" pitchFamily="34" charset="0"/>
              </a:rPr>
              <a:t>Modalità di valutazione</a:t>
            </a:r>
            <a:endParaRPr lang="it-IT" altLang="it-IT" sz="3200" b="1" dirty="0">
              <a:solidFill>
                <a:srgbClr val="FF0000"/>
              </a:solidFill>
              <a:effectLst>
                <a:outerShdw blurRad="38100" dist="38100" dir="2700000" algn="tl">
                  <a:srgbClr val="000000">
                    <a:alpha val="43137"/>
                  </a:srgbClr>
                </a:outerShdw>
              </a:effectLst>
              <a:cs typeface="Arial" panose="020B0604020202020204" pitchFamily="34" charset="0"/>
            </a:endParaRPr>
          </a:p>
        </p:txBody>
      </p:sp>
      <p:sp>
        <p:nvSpPr>
          <p:cNvPr id="4" name="CasellaDiTesto 3"/>
          <p:cNvSpPr txBox="1"/>
          <p:nvPr/>
        </p:nvSpPr>
        <p:spPr>
          <a:xfrm>
            <a:off x="396385" y="771550"/>
            <a:ext cx="8423237" cy="830997"/>
          </a:xfrm>
          <a:prstGeom prst="rect">
            <a:avLst/>
          </a:prstGeom>
          <a:noFill/>
        </p:spPr>
        <p:txBody>
          <a:bodyPr wrap="square" rtlCol="0">
            <a:spAutoFit/>
          </a:bodyPr>
          <a:lstStyle/>
          <a:p>
            <a:r>
              <a:rPr lang="it-IT" sz="2400" dirty="0" smtClean="0"/>
              <a:t>Esplicitazione chiara e consapevole dell’obiettivo da conseguire o della tesi da sostenere</a:t>
            </a:r>
            <a:endParaRPr lang="it-IT" sz="2400" dirty="0"/>
          </a:p>
        </p:txBody>
      </p:sp>
      <p:sp>
        <p:nvSpPr>
          <p:cNvPr id="5" name="CasellaDiTesto 4"/>
          <p:cNvSpPr txBox="1"/>
          <p:nvPr/>
        </p:nvSpPr>
        <p:spPr>
          <a:xfrm>
            <a:off x="392792" y="1604618"/>
            <a:ext cx="8423237" cy="830997"/>
          </a:xfrm>
          <a:prstGeom prst="rect">
            <a:avLst/>
          </a:prstGeom>
          <a:noFill/>
        </p:spPr>
        <p:txBody>
          <a:bodyPr wrap="square" rtlCol="0">
            <a:spAutoFit/>
          </a:bodyPr>
          <a:lstStyle/>
          <a:p>
            <a:r>
              <a:rPr lang="it-IT" sz="2400" dirty="0" smtClean="0"/>
              <a:t>Correttezza, pertinenza e ricchezza delle conoscenze utilizzate</a:t>
            </a:r>
            <a:endParaRPr lang="it-IT" sz="2400" dirty="0"/>
          </a:p>
        </p:txBody>
      </p:sp>
      <p:sp>
        <p:nvSpPr>
          <p:cNvPr id="6" name="CasellaDiTesto 5"/>
          <p:cNvSpPr txBox="1"/>
          <p:nvPr/>
        </p:nvSpPr>
        <p:spPr>
          <a:xfrm>
            <a:off x="340849" y="2435615"/>
            <a:ext cx="8423237" cy="461665"/>
          </a:xfrm>
          <a:prstGeom prst="rect">
            <a:avLst/>
          </a:prstGeom>
          <a:noFill/>
        </p:spPr>
        <p:txBody>
          <a:bodyPr wrap="square" rtlCol="0">
            <a:spAutoFit/>
          </a:bodyPr>
          <a:lstStyle/>
          <a:p>
            <a:r>
              <a:rPr lang="it-IT" sz="2400" dirty="0" smtClean="0"/>
              <a:t>Chiarezza, ed efficacia del linguaggio utilizzato</a:t>
            </a:r>
            <a:endParaRPr lang="it-IT" sz="2400" dirty="0"/>
          </a:p>
        </p:txBody>
      </p:sp>
      <p:sp>
        <p:nvSpPr>
          <p:cNvPr id="7" name="CasellaDiTesto 6"/>
          <p:cNvSpPr txBox="1"/>
          <p:nvPr/>
        </p:nvSpPr>
        <p:spPr>
          <a:xfrm>
            <a:off x="340849" y="3003798"/>
            <a:ext cx="8568952" cy="1938992"/>
          </a:xfrm>
          <a:prstGeom prst="rect">
            <a:avLst/>
          </a:prstGeom>
          <a:noFill/>
        </p:spPr>
        <p:txBody>
          <a:bodyPr wrap="square" rtlCol="0">
            <a:spAutoFit/>
          </a:bodyPr>
          <a:lstStyle/>
          <a:p>
            <a:r>
              <a:rPr lang="it-IT" sz="2400" dirty="0" smtClean="0"/>
              <a:t>Nelle soluzioni degli studenti è presente un forte intreccio tra obiettivo da conseguire e conoscenze utilizzate. Alcuni studenti sono in grado di spiegare con chiarezza e proprietà di linguaggio. Sono invece carenti nel controllo della validità        </a:t>
            </a:r>
            <a:r>
              <a:rPr lang="it-IT" sz="2400" dirty="0" smtClean="0"/>
              <a:t>			della </a:t>
            </a:r>
            <a:r>
              <a:rPr lang="it-IT" sz="2400" dirty="0" smtClean="0"/>
              <a:t>soluzione proposta.</a:t>
            </a:r>
            <a:endParaRPr lang="it-IT" sz="2400" dirty="0"/>
          </a:p>
        </p:txBody>
      </p:sp>
    </p:spTree>
    <p:extLst>
      <p:ext uri="{BB962C8B-B14F-4D97-AF65-F5344CB8AC3E}">
        <p14:creationId xmlns:p14="http://schemas.microsoft.com/office/powerpoint/2010/main" val="4577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80">
                                          <p:stCondLst>
                                            <p:cond delay="0"/>
                                          </p:stCondLst>
                                        </p:cTn>
                                        <p:tgtEl>
                                          <p:spTgt spid="7"/>
                                        </p:tgtEl>
                                      </p:cBhvr>
                                    </p:animEffect>
                                    <p:anim calcmode="lin" valueType="num">
                                      <p:cBhvr>
                                        <p:cTn id="6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gtEl>
                                      </p:cBhvr>
                                      <p:to x="100000" y="60000"/>
                                    </p:animScale>
                                    <p:animScale>
                                      <p:cBhvr>
                                        <p:cTn id="68" dur="166" decel="50000">
                                          <p:stCondLst>
                                            <p:cond delay="676"/>
                                          </p:stCondLst>
                                        </p:cTn>
                                        <p:tgtEl>
                                          <p:spTgt spid="7"/>
                                        </p:tgtEl>
                                      </p:cBhvr>
                                      <p:to x="100000" y="100000"/>
                                    </p:animScale>
                                    <p:animScale>
                                      <p:cBhvr>
                                        <p:cTn id="69" dur="26">
                                          <p:stCondLst>
                                            <p:cond delay="1312"/>
                                          </p:stCondLst>
                                        </p:cTn>
                                        <p:tgtEl>
                                          <p:spTgt spid="7"/>
                                        </p:tgtEl>
                                      </p:cBhvr>
                                      <p:to x="100000" y="80000"/>
                                    </p:animScale>
                                    <p:animScale>
                                      <p:cBhvr>
                                        <p:cTn id="70" dur="166" decel="50000">
                                          <p:stCondLst>
                                            <p:cond delay="1338"/>
                                          </p:stCondLst>
                                        </p:cTn>
                                        <p:tgtEl>
                                          <p:spTgt spid="7"/>
                                        </p:tgtEl>
                                      </p:cBhvr>
                                      <p:to x="100000" y="100000"/>
                                    </p:animScale>
                                    <p:animScale>
                                      <p:cBhvr>
                                        <p:cTn id="71" dur="26">
                                          <p:stCondLst>
                                            <p:cond delay="1642"/>
                                          </p:stCondLst>
                                        </p:cTn>
                                        <p:tgtEl>
                                          <p:spTgt spid="7"/>
                                        </p:tgtEl>
                                      </p:cBhvr>
                                      <p:to x="100000" y="90000"/>
                                    </p:animScale>
                                    <p:animScale>
                                      <p:cBhvr>
                                        <p:cTn id="72" dur="166" decel="50000">
                                          <p:stCondLst>
                                            <p:cond delay="1668"/>
                                          </p:stCondLst>
                                        </p:cTn>
                                        <p:tgtEl>
                                          <p:spTgt spid="7"/>
                                        </p:tgtEl>
                                      </p:cBhvr>
                                      <p:to x="100000" y="100000"/>
                                    </p:animScale>
                                    <p:animScale>
                                      <p:cBhvr>
                                        <p:cTn id="73" dur="26">
                                          <p:stCondLst>
                                            <p:cond delay="1808"/>
                                          </p:stCondLst>
                                        </p:cTn>
                                        <p:tgtEl>
                                          <p:spTgt spid="7"/>
                                        </p:tgtEl>
                                      </p:cBhvr>
                                      <p:to x="100000" y="95000"/>
                                    </p:animScale>
                                    <p:animScale>
                                      <p:cBhvr>
                                        <p:cTn id="7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p:cNvSpPr>
          <p:nvPr/>
        </p:nvSpPr>
        <p:spPr bwMode="auto">
          <a:xfrm>
            <a:off x="0" y="192293"/>
            <a:ext cx="9036496" cy="93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pPr>
            <a:r>
              <a:rPr lang="it-IT" altLang="it-IT" sz="3000" b="1" dirty="0" smtClean="0">
                <a:solidFill>
                  <a:srgbClr val="FF0000"/>
                </a:solidFill>
                <a:effectLst>
                  <a:outerShdw blurRad="38100" dist="38100" dir="2700000" algn="tl">
                    <a:srgbClr val="000000">
                      <a:alpha val="43137"/>
                    </a:srgbClr>
                  </a:outerShdw>
                </a:effectLst>
                <a:cs typeface="Arial" panose="020B0604020202020204" pitchFamily="34" charset="0"/>
              </a:rPr>
              <a:t>Controllo di validità</a:t>
            </a:r>
          </a:p>
          <a:p>
            <a:pPr algn="ctr" eaLnBrk="1" hangingPunct="1">
              <a:lnSpc>
                <a:spcPct val="90000"/>
              </a:lnSpc>
            </a:pPr>
            <a:r>
              <a:rPr lang="it-IT" altLang="it-IT" sz="3000" b="1" dirty="0" smtClean="0">
                <a:solidFill>
                  <a:srgbClr val="FF0000"/>
                </a:solidFill>
                <a:effectLst>
                  <a:outerShdw blurRad="38100" dist="38100" dir="2700000" algn="tl">
                    <a:srgbClr val="000000">
                      <a:alpha val="43137"/>
                    </a:srgbClr>
                  </a:outerShdw>
                </a:effectLst>
                <a:cs typeface="Arial" panose="020B0604020202020204" pitchFamily="34" charset="0"/>
              </a:rPr>
              <a:t>Come viene suddivisa la posta sull’1 a 0 per A? </a:t>
            </a:r>
            <a:endParaRPr lang="it-IT" altLang="it-IT" sz="3000" b="1" dirty="0">
              <a:solidFill>
                <a:srgbClr val="FF0000"/>
              </a:solidFill>
              <a:effectLst>
                <a:outerShdw blurRad="38100" dist="38100" dir="2700000" algn="tl">
                  <a:srgbClr val="000000">
                    <a:alpha val="43137"/>
                  </a:srgbClr>
                </a:outerShdw>
              </a:effectLst>
              <a:cs typeface="Arial" panose="020B0604020202020204" pitchFamily="34" charset="0"/>
            </a:endParaRPr>
          </a:p>
        </p:txBody>
      </p:sp>
      <p:sp>
        <p:nvSpPr>
          <p:cNvPr id="3" name="Segnaposto contenuto 1"/>
          <p:cNvSpPr txBox="1">
            <a:spLocks/>
          </p:cNvSpPr>
          <p:nvPr/>
        </p:nvSpPr>
        <p:spPr>
          <a:xfrm>
            <a:off x="143000" y="1563638"/>
            <a:ext cx="9001000" cy="1584176"/>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Font typeface="Wingdings 3"/>
              <a:buNone/>
            </a:pPr>
            <a:r>
              <a:rPr lang="it-IT" altLang="it-IT" sz="2800" dirty="0" smtClean="0">
                <a:latin typeface="Arial" panose="020B0604020202020204" pitchFamily="34" charset="0"/>
                <a:cs typeface="Arial" panose="020B0604020202020204" pitchFamily="34" charset="0"/>
              </a:rPr>
              <a:t>24 ad A e 0 a B. La suddivisione è equa?</a:t>
            </a:r>
          </a:p>
          <a:p>
            <a:pPr marL="109728" indent="0">
              <a:buFont typeface="Wingdings 3"/>
              <a:buNone/>
            </a:pPr>
            <a:r>
              <a:rPr lang="it-IT" altLang="it-IT" sz="2800" dirty="0" smtClean="0">
                <a:latin typeface="Arial" panose="020B0604020202020204" pitchFamily="34" charset="0"/>
                <a:cs typeface="Arial" panose="020B0604020202020204" pitchFamily="34" charset="0"/>
              </a:rPr>
              <a:t>Come apportare le opportune modifiche alla soluzione del problema?</a:t>
            </a:r>
          </a:p>
          <a:p>
            <a:pPr marL="109728" indent="0">
              <a:buFont typeface="Wingdings 3"/>
              <a:buNone/>
            </a:pPr>
            <a:endParaRPr lang="it-IT" dirty="0"/>
          </a:p>
        </p:txBody>
      </p:sp>
    </p:spTree>
    <p:extLst>
      <p:ext uri="{BB962C8B-B14F-4D97-AF65-F5344CB8AC3E}">
        <p14:creationId xmlns:p14="http://schemas.microsoft.com/office/powerpoint/2010/main" val="32164953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4" name="CasellaDiTesto 3"/>
          <p:cNvSpPr txBox="1"/>
          <p:nvPr/>
        </p:nvSpPr>
        <p:spPr>
          <a:xfrm>
            <a:off x="80686" y="1635646"/>
            <a:ext cx="7660543" cy="3262432"/>
          </a:xfrm>
          <a:prstGeom prst="rect">
            <a:avLst/>
          </a:prstGeom>
          <a:noFill/>
        </p:spPr>
        <p:txBody>
          <a:bodyPr wrap="square" rtlCol="0">
            <a:spAutoFit/>
          </a:bodyPr>
          <a:lstStyle/>
          <a:p>
            <a:r>
              <a:rPr lang="it-IT" sz="2400" dirty="0" smtClean="0"/>
              <a:t>Simone propone </a:t>
            </a:r>
            <a:r>
              <a:rPr lang="it-IT" sz="2400" dirty="0"/>
              <a:t>la seguente strategia risolutiva: </a:t>
            </a:r>
          </a:p>
          <a:p>
            <a:r>
              <a:rPr lang="it-IT" sz="2400" dirty="0"/>
              <a:t>“</a:t>
            </a:r>
            <a:r>
              <a:rPr lang="it-IT" sz="2400" i="1" dirty="0"/>
              <a:t>si moltiplica per 2.4 </a:t>
            </a:r>
            <a:r>
              <a:rPr lang="it-IT" sz="2400" dirty="0"/>
              <a:t>[una sorta di premio per ogni partita vinta] </a:t>
            </a:r>
            <a:r>
              <a:rPr lang="it-IT" sz="2400" i="1" dirty="0"/>
              <a:t>per il numero di partite vinte da ciascun giocatore e poi si addiziona al risultato ottenuto la metà della posta rimasta</a:t>
            </a:r>
            <a:r>
              <a:rPr lang="it-IT" sz="2400" dirty="0"/>
              <a:t>”. </a:t>
            </a:r>
            <a:endParaRPr lang="it-IT" sz="2400" dirty="0" smtClean="0"/>
          </a:p>
          <a:p>
            <a:r>
              <a:rPr lang="it-IT" sz="2400" dirty="0"/>
              <a:t>« </a:t>
            </a:r>
            <a:r>
              <a:rPr lang="it-IT" sz="2400" dirty="0" smtClean="0"/>
              <a:t>Se </a:t>
            </a:r>
            <a:r>
              <a:rPr lang="it-IT" sz="2400" dirty="0"/>
              <a:t>la partita non è terminata è </a:t>
            </a:r>
            <a:r>
              <a:rPr lang="it-IT" sz="2400" i="1" dirty="0"/>
              <a:t>giusto</a:t>
            </a:r>
            <a:r>
              <a:rPr lang="it-IT" sz="2400" dirty="0"/>
              <a:t> dividere la posta </a:t>
            </a:r>
            <a:r>
              <a:rPr lang="it-IT" sz="2400" i="1" dirty="0"/>
              <a:t>ancora in gioco</a:t>
            </a:r>
            <a:r>
              <a:rPr lang="it-IT" sz="2400" dirty="0"/>
              <a:t> in parti uguali fra i due giocatori» </a:t>
            </a:r>
          </a:p>
          <a:p>
            <a:endParaRPr lang="it-IT" sz="2400" dirty="0"/>
          </a:p>
          <a:p>
            <a:endParaRPr lang="it-IT"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9237" y="699542"/>
            <a:ext cx="2274763" cy="1470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7884368" y="1131590"/>
            <a:ext cx="230771" cy="307777"/>
          </a:xfrm>
          <a:prstGeom prst="rect">
            <a:avLst/>
          </a:prstGeom>
          <a:solidFill>
            <a:schemeClr val="tx1"/>
          </a:solidFill>
        </p:spPr>
        <p:txBody>
          <a:bodyPr wrap="square" rtlCol="0">
            <a:spAutoFit/>
          </a:bodyPr>
          <a:lstStyle/>
          <a:p>
            <a:endParaRPr lang="it-IT" dirty="0">
              <a:solidFill>
                <a:schemeClr val="tx1"/>
              </a:solidFill>
            </a:endParaRPr>
          </a:p>
        </p:txBody>
      </p:sp>
      <p:sp>
        <p:nvSpPr>
          <p:cNvPr id="5" name="Titolo 2"/>
          <p:cNvSpPr>
            <a:spLocks noGrp="1"/>
          </p:cNvSpPr>
          <p:nvPr>
            <p:ph type="title"/>
          </p:nvPr>
        </p:nvSpPr>
        <p:spPr>
          <a:xfrm>
            <a:off x="287016" y="0"/>
            <a:ext cx="8856984" cy="720080"/>
          </a:xfrm>
        </p:spPr>
        <p:txBody>
          <a:bodyPr>
            <a:noAutofit/>
          </a:bodyPr>
          <a:lstStyle/>
          <a:p>
            <a:pPr algn="ctr"/>
            <a:r>
              <a:rPr lang="it-IT" sz="2800" dirty="0" smtClean="0">
                <a:solidFill>
                  <a:srgbClr val="FF0000"/>
                </a:solidFill>
                <a:latin typeface="Arial" panose="020B0604020202020204" pitchFamily="34" charset="0"/>
                <a:cs typeface="Arial" panose="020B0604020202020204" pitchFamily="34" charset="0"/>
              </a:rPr>
              <a:t>Suddivisione della posta à la </a:t>
            </a:r>
            <a:r>
              <a:rPr lang="it-IT" sz="2800" dirty="0" err="1" smtClean="0">
                <a:solidFill>
                  <a:srgbClr val="FF0000"/>
                </a:solidFill>
                <a:latin typeface="Arial" panose="020B0604020202020204" pitchFamily="34" charset="0"/>
                <a:cs typeface="Arial" panose="020B0604020202020204" pitchFamily="34" charset="0"/>
              </a:rPr>
              <a:t>Cataneo</a:t>
            </a:r>
            <a:endParaRPr lang="it-IT" sz="2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0429338"/>
      </p:ext>
    </p:extLst>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2" name="CasellaDiTesto 1"/>
          <p:cNvSpPr txBox="1"/>
          <p:nvPr/>
        </p:nvSpPr>
        <p:spPr>
          <a:xfrm>
            <a:off x="31287" y="1419622"/>
            <a:ext cx="9139971" cy="3785652"/>
          </a:xfrm>
          <a:prstGeom prst="rect">
            <a:avLst/>
          </a:prstGeom>
          <a:noFill/>
        </p:spPr>
        <p:txBody>
          <a:bodyPr wrap="square" rtlCol="0">
            <a:spAutoFit/>
          </a:bodyPr>
          <a:lstStyle/>
          <a:p>
            <a:endParaRPr lang="it-IT" sz="2400" dirty="0" smtClean="0"/>
          </a:p>
          <a:p>
            <a:r>
              <a:rPr lang="it-IT" sz="2400" dirty="0" smtClean="0"/>
              <a:t>Alessandro «secondo </a:t>
            </a:r>
            <a:r>
              <a:rPr lang="it-IT" sz="2400" dirty="0"/>
              <a:t>questa soluzione i due giocatori avrebbero diritto ad avere la stessa posta sia nel caso (6; 1,0), sia nel caso (6; 5,4). In entrambi i casi, infatti, al giocatore che sta vincendo spetterebbero 13.2 euro e 10.8 euro a chi sta perdendo. Eppure, </a:t>
            </a:r>
            <a:r>
              <a:rPr lang="it-IT" sz="2400" i="1" dirty="0" smtClean="0"/>
              <a:t>il </a:t>
            </a:r>
            <a:r>
              <a:rPr lang="it-IT" sz="2400" i="1" dirty="0"/>
              <a:t>5 a 4 è un punteggio più favorevole dell’1 a 0, perché chi vince 5 a 4 è più vicino alla </a:t>
            </a:r>
            <a:r>
              <a:rPr lang="it-IT" sz="2400" i="1" dirty="0" smtClean="0"/>
              <a:t>vittoria</a:t>
            </a:r>
            <a:r>
              <a:rPr lang="it-IT" sz="2400" dirty="0" smtClean="0"/>
              <a:t>. </a:t>
            </a:r>
            <a:r>
              <a:rPr lang="it-IT" sz="2400" i="1" dirty="0" smtClean="0"/>
              <a:t>Una </a:t>
            </a:r>
            <a:r>
              <a:rPr lang="it-IT" sz="2400" i="1" dirty="0"/>
              <a:t>soluzione è equa se è proporzionale a quanto manca alla </a:t>
            </a:r>
            <a:r>
              <a:rPr lang="it-IT" sz="2400" i="1" dirty="0" smtClean="0"/>
              <a:t>vittoria</a:t>
            </a:r>
            <a:r>
              <a:rPr lang="it-IT" sz="2400" dirty="0" smtClean="0"/>
              <a:t>». </a:t>
            </a:r>
            <a:endParaRPr lang="it-IT" sz="2400" dirty="0"/>
          </a:p>
          <a:p>
            <a:r>
              <a:rPr lang="it-IT" sz="2400" dirty="0" smtClean="0"/>
              <a:t> </a:t>
            </a:r>
            <a:endParaRPr lang="it-IT" sz="2400" dirty="0"/>
          </a:p>
          <a:p>
            <a:endParaRPr lang="it-IT" sz="24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95486"/>
            <a:ext cx="1521754" cy="1481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611560" y="782451"/>
            <a:ext cx="576064" cy="349139"/>
          </a:xfrm>
          <a:prstGeom prst="rect">
            <a:avLst/>
          </a:prstGeom>
          <a:solidFill>
            <a:schemeClr val="tx1"/>
          </a:solidFill>
        </p:spPr>
        <p:txBody>
          <a:bodyPr wrap="square" rtlCol="0">
            <a:spAutoFit/>
          </a:bodyPr>
          <a:lstStyle/>
          <a:p>
            <a:endParaRPr lang="it-IT" dirty="0">
              <a:solidFill>
                <a:schemeClr val="tx1"/>
              </a:solidFill>
            </a:endParaRPr>
          </a:p>
        </p:txBody>
      </p:sp>
      <p:sp>
        <p:nvSpPr>
          <p:cNvPr id="5" name="Titolo 2"/>
          <p:cNvSpPr txBox="1">
            <a:spLocks/>
          </p:cNvSpPr>
          <p:nvPr/>
        </p:nvSpPr>
        <p:spPr>
          <a:xfrm>
            <a:off x="1115616" y="0"/>
            <a:ext cx="7920880" cy="62753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Arial" panose="020B0604020202020204" pitchFamily="34" charset="0"/>
                <a:ea typeface="+mj-ea"/>
                <a:cs typeface="Arial" panose="020B0604020202020204" pitchFamily="34" charset="0"/>
              </a:rPr>
              <a:t>Suddivisione della posta à la Cardano</a:t>
            </a:r>
            <a:endParaRPr kumimoji="0" lang="it-IT" sz="28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391613376"/>
      </p:ext>
    </p:extLst>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4" name="CasellaDiTesto 3"/>
          <p:cNvSpPr txBox="1"/>
          <p:nvPr/>
        </p:nvSpPr>
        <p:spPr>
          <a:xfrm>
            <a:off x="1691680" y="1635646"/>
            <a:ext cx="7090864" cy="3046988"/>
          </a:xfrm>
          <a:prstGeom prst="rect">
            <a:avLst/>
          </a:prstGeom>
          <a:noFill/>
        </p:spPr>
        <p:txBody>
          <a:bodyPr wrap="square" rtlCol="0">
            <a:spAutoFit/>
          </a:bodyPr>
          <a:lstStyle/>
          <a:p>
            <a:r>
              <a:rPr lang="it-IT" sz="2400" dirty="0" smtClean="0"/>
              <a:t>Alessia afferma </a:t>
            </a:r>
            <a:r>
              <a:rPr lang="it-IT" sz="2400" dirty="0"/>
              <a:t>che la somma </a:t>
            </a:r>
            <a:r>
              <a:rPr lang="it-IT" sz="2400" i="1" dirty="0"/>
              <a:t>s</a:t>
            </a:r>
            <a:r>
              <a:rPr lang="it-IT" sz="2400" dirty="0"/>
              <a:t> che spetta al giocatore che sta vincendo sia una funzione che varia linearmente con la differenza </a:t>
            </a:r>
            <a:r>
              <a:rPr lang="it-IT" sz="2400" i="1" dirty="0"/>
              <a:t>d</a:t>
            </a:r>
            <a:r>
              <a:rPr lang="it-IT" sz="2400" dirty="0"/>
              <a:t> di punteggio. In particolare </a:t>
            </a:r>
            <a:r>
              <a:rPr lang="it-IT" sz="2400" i="1" dirty="0"/>
              <a:t>s</a:t>
            </a:r>
            <a:r>
              <a:rPr lang="it-IT" sz="2400" dirty="0"/>
              <a:t> = 2 </a:t>
            </a:r>
            <a:r>
              <a:rPr lang="it-IT" sz="2400" i="1" dirty="0"/>
              <a:t>d</a:t>
            </a:r>
            <a:r>
              <a:rPr lang="it-IT" sz="2400" dirty="0"/>
              <a:t> + 12. </a:t>
            </a:r>
            <a:endParaRPr lang="it-IT" sz="2400" dirty="0" smtClean="0"/>
          </a:p>
          <a:p>
            <a:r>
              <a:rPr lang="it-IT" sz="2400" dirty="0" smtClean="0"/>
              <a:t>Per </a:t>
            </a:r>
            <a:r>
              <a:rPr lang="it-IT" sz="2400" dirty="0"/>
              <a:t>esempio, nel caso (6; 1,0) il giocatore che vince ha diritto a una posta </a:t>
            </a:r>
            <a:r>
              <a:rPr lang="it-IT" sz="2400" i="1" dirty="0"/>
              <a:t>s</a:t>
            </a:r>
            <a:r>
              <a:rPr lang="it-IT" sz="2400" dirty="0"/>
              <a:t> = 14 euro; nel caso (6; 5,2) il giocatore vincente ha diritto a una posta </a:t>
            </a:r>
            <a:r>
              <a:rPr lang="it-IT" sz="2400" i="1" dirty="0"/>
              <a:t>s</a:t>
            </a:r>
            <a:r>
              <a:rPr lang="it-IT" sz="2400" dirty="0"/>
              <a:t> = 18 euro.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29041"/>
            <a:ext cx="1498159"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p:cNvSpPr txBox="1"/>
          <p:nvPr/>
        </p:nvSpPr>
        <p:spPr>
          <a:xfrm>
            <a:off x="1187624" y="885360"/>
            <a:ext cx="360040" cy="462254"/>
          </a:xfrm>
          <a:prstGeom prst="rect">
            <a:avLst/>
          </a:prstGeom>
          <a:solidFill>
            <a:schemeClr val="tx1"/>
          </a:solidFill>
        </p:spPr>
        <p:txBody>
          <a:bodyPr wrap="square" rtlCol="0">
            <a:spAutoFit/>
          </a:bodyPr>
          <a:lstStyle/>
          <a:p>
            <a:endParaRPr lang="it-IT" dirty="0">
              <a:solidFill>
                <a:schemeClr val="tx1"/>
              </a:solidFill>
            </a:endParaRPr>
          </a:p>
        </p:txBody>
      </p:sp>
      <p:sp>
        <p:nvSpPr>
          <p:cNvPr id="6" name="Titolo 2"/>
          <p:cNvSpPr txBox="1">
            <a:spLocks/>
          </p:cNvSpPr>
          <p:nvPr/>
        </p:nvSpPr>
        <p:spPr>
          <a:xfrm>
            <a:off x="1115616" y="0"/>
            <a:ext cx="7920880" cy="62753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Arial" panose="020B0604020202020204" pitchFamily="34" charset="0"/>
                <a:ea typeface="+mj-ea"/>
                <a:cs typeface="Arial" panose="020B0604020202020204" pitchFamily="34" charset="0"/>
              </a:rPr>
              <a:t>Ripiego su proposte più</a:t>
            </a:r>
            <a:r>
              <a:rPr kumimoji="0" lang="it-IT" sz="2800" b="1" i="0" u="none" strike="noStrike" kern="1200" cap="none" spc="0" normalizeH="0" noProof="0" dirty="0" smtClean="0">
                <a:ln>
                  <a:noFill/>
                </a:ln>
                <a:solidFill>
                  <a:srgbClr val="FF0000"/>
                </a:solidFill>
                <a:effectLst>
                  <a:outerShdw blurRad="31750" dist="25400" dir="5400000" algn="tl" rotWithShape="0">
                    <a:srgbClr val="000000">
                      <a:alpha val="25000"/>
                    </a:srgbClr>
                  </a:outerShdw>
                </a:effectLst>
                <a:uLnTx/>
                <a:uFillTx/>
                <a:latin typeface="Arial" panose="020B0604020202020204" pitchFamily="34" charset="0"/>
                <a:ea typeface="+mj-ea"/>
                <a:cs typeface="Arial" panose="020B0604020202020204" pitchFamily="34" charset="0"/>
              </a:rPr>
              <a:t> familiari</a:t>
            </a:r>
            <a:endParaRPr kumimoji="0" lang="it-IT" sz="28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704211001"/>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4" name="CasellaDiTesto 3"/>
          <p:cNvSpPr txBox="1"/>
          <p:nvPr/>
        </p:nvSpPr>
        <p:spPr>
          <a:xfrm>
            <a:off x="120147" y="1563638"/>
            <a:ext cx="8784976" cy="2677656"/>
          </a:xfrm>
          <a:prstGeom prst="rect">
            <a:avLst/>
          </a:prstGeom>
          <a:noFill/>
        </p:spPr>
        <p:txBody>
          <a:bodyPr wrap="square" rtlCol="0">
            <a:spAutoFit/>
          </a:bodyPr>
          <a:lstStyle/>
          <a:p>
            <a:r>
              <a:rPr lang="it-IT" sz="2400" dirty="0" smtClean="0"/>
              <a:t>Matteo </a:t>
            </a:r>
            <a:r>
              <a:rPr lang="it-IT" sz="2400" dirty="0"/>
              <a:t>suggerisce di confrontare il caso (1000;999,969) con il caso (1000;30,0).  </a:t>
            </a:r>
            <a:endParaRPr lang="it-IT" sz="2400" dirty="0" smtClean="0"/>
          </a:p>
          <a:p>
            <a:endParaRPr lang="it-IT" sz="2400" dirty="0"/>
          </a:p>
          <a:p>
            <a:r>
              <a:rPr lang="it-IT" sz="2400" dirty="0" smtClean="0"/>
              <a:t>Questi </a:t>
            </a:r>
            <a:r>
              <a:rPr lang="it-IT" sz="2400" dirty="0"/>
              <a:t>casi portano alla stessa suddivisione della posta in gioco con il metodo proposto da Alessia, ma “</a:t>
            </a:r>
            <a:r>
              <a:rPr lang="it-IT" sz="2400" i="1" dirty="0"/>
              <a:t>per vincere, chi è a 969 deve fare 30 vittorie di seguito per pareggiare, mentre a chi è a 999 basta un solo tiro per vincere</a:t>
            </a:r>
            <a:r>
              <a:rPr lang="it-IT" sz="2400" dirty="0"/>
              <a:t>”.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24025"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p:cNvSpPr txBox="1"/>
          <p:nvPr/>
        </p:nvSpPr>
        <p:spPr>
          <a:xfrm>
            <a:off x="914361" y="267494"/>
            <a:ext cx="230771" cy="307777"/>
          </a:xfrm>
          <a:prstGeom prst="rect">
            <a:avLst/>
          </a:prstGeom>
          <a:solidFill>
            <a:schemeClr val="tx1"/>
          </a:solidFill>
        </p:spPr>
        <p:txBody>
          <a:bodyPr wrap="square" rtlCol="0">
            <a:spAutoFit/>
          </a:bodyPr>
          <a:lstStyle/>
          <a:p>
            <a:endParaRPr lang="it-IT" dirty="0">
              <a:solidFill>
                <a:schemeClr val="tx1"/>
              </a:solidFill>
            </a:endParaRPr>
          </a:p>
        </p:txBody>
      </p:sp>
      <p:sp>
        <p:nvSpPr>
          <p:cNvPr id="6" name="Titolo 2"/>
          <p:cNvSpPr txBox="1">
            <a:spLocks/>
          </p:cNvSpPr>
          <p:nvPr/>
        </p:nvSpPr>
        <p:spPr>
          <a:xfrm>
            <a:off x="1475656" y="0"/>
            <a:ext cx="7560840" cy="62753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Arial" panose="020B0604020202020204" pitchFamily="34" charset="0"/>
                <a:ea typeface="+mj-ea"/>
                <a:cs typeface="Arial" panose="020B0604020202020204" pitchFamily="34" charset="0"/>
              </a:rPr>
              <a:t>L’idea di Alessandro inizia a farsi</a:t>
            </a:r>
            <a:r>
              <a:rPr kumimoji="0" lang="it-IT" sz="2800" b="1" i="0" u="none" strike="noStrike" kern="1200" cap="none" spc="0" normalizeH="0" noProof="0" dirty="0" smtClean="0">
                <a:ln>
                  <a:noFill/>
                </a:ln>
                <a:solidFill>
                  <a:srgbClr val="FF0000"/>
                </a:solidFill>
                <a:effectLst>
                  <a:outerShdw blurRad="31750" dist="25400" dir="5400000" algn="tl" rotWithShape="0">
                    <a:srgbClr val="000000">
                      <a:alpha val="25000"/>
                    </a:srgbClr>
                  </a:outerShdw>
                </a:effectLst>
                <a:uLnTx/>
                <a:uFillTx/>
                <a:latin typeface="Arial" panose="020B0604020202020204" pitchFamily="34" charset="0"/>
                <a:ea typeface="+mj-ea"/>
                <a:cs typeface="Arial" panose="020B0604020202020204" pitchFamily="34" charset="0"/>
              </a:rPr>
              <a:t> strada …</a:t>
            </a:r>
            <a:endParaRPr kumimoji="0" lang="it-IT" sz="28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587772970"/>
      </p:ext>
    </p:extLst>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4" name="CasellaDiTesto 3"/>
          <p:cNvSpPr txBox="1"/>
          <p:nvPr/>
        </p:nvSpPr>
        <p:spPr>
          <a:xfrm>
            <a:off x="95063" y="1563638"/>
            <a:ext cx="9036496" cy="1815882"/>
          </a:xfrm>
          <a:prstGeom prst="rect">
            <a:avLst/>
          </a:prstGeom>
          <a:noFill/>
        </p:spPr>
        <p:txBody>
          <a:bodyPr wrap="square" rtlCol="0">
            <a:spAutoFit/>
          </a:bodyPr>
          <a:lstStyle/>
          <a:p>
            <a:r>
              <a:rPr lang="it-IT" sz="2800" dirty="0" smtClean="0"/>
              <a:t>Maria </a:t>
            </a:r>
            <a:r>
              <a:rPr lang="it-IT" sz="2800" dirty="0"/>
              <a:t>Laura, dopo l’intervento di Matteo </a:t>
            </a:r>
            <a:endParaRPr lang="it-IT" sz="2800" dirty="0" smtClean="0"/>
          </a:p>
          <a:p>
            <a:r>
              <a:rPr lang="it-IT" sz="2800" dirty="0" smtClean="0"/>
              <a:t>“</a:t>
            </a:r>
            <a:r>
              <a:rPr lang="it-IT" sz="2800" i="1" dirty="0"/>
              <a:t>è giusto lavorare sulla differenza, inutile pensare a quello che potrebbe accadere, perché intanto non accadrà</a:t>
            </a:r>
            <a:r>
              <a:rPr lang="it-IT" sz="2800" dirty="0"/>
              <a:t>”.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63" y="51471"/>
            <a:ext cx="2062336" cy="1296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p:cNvSpPr txBox="1"/>
          <p:nvPr/>
        </p:nvSpPr>
        <p:spPr>
          <a:xfrm>
            <a:off x="827584" y="699542"/>
            <a:ext cx="648072" cy="307777"/>
          </a:xfrm>
          <a:prstGeom prst="rect">
            <a:avLst/>
          </a:prstGeom>
          <a:solidFill>
            <a:schemeClr val="tx1"/>
          </a:solidFill>
        </p:spPr>
        <p:txBody>
          <a:bodyPr wrap="square" rtlCol="0">
            <a:spAutoFit/>
          </a:bodyPr>
          <a:lstStyle/>
          <a:p>
            <a:endParaRPr lang="it-IT" dirty="0">
              <a:solidFill>
                <a:schemeClr val="tx1"/>
              </a:solidFill>
            </a:endParaRPr>
          </a:p>
        </p:txBody>
      </p:sp>
      <p:sp>
        <p:nvSpPr>
          <p:cNvPr id="6" name="Titolo 2"/>
          <p:cNvSpPr txBox="1">
            <a:spLocks/>
          </p:cNvSpPr>
          <p:nvPr/>
        </p:nvSpPr>
        <p:spPr>
          <a:xfrm>
            <a:off x="1115616" y="0"/>
            <a:ext cx="7920880" cy="627534"/>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2800" b="1" i="0" u="none" strike="noStrike" kern="1200" cap="none" spc="0" normalizeH="0" baseline="0" noProof="0" dirty="0" smtClean="0">
                <a:ln>
                  <a:noFill/>
                </a:ln>
                <a:solidFill>
                  <a:srgbClr val="FF0000"/>
                </a:solidFill>
                <a:effectLst>
                  <a:outerShdw blurRad="31750" dist="25400" dir="5400000" algn="tl" rotWithShape="0">
                    <a:srgbClr val="000000">
                      <a:alpha val="25000"/>
                    </a:srgbClr>
                  </a:outerShdw>
                </a:effectLst>
                <a:uLnTx/>
                <a:uFillTx/>
                <a:latin typeface="Arial" panose="020B0604020202020204" pitchFamily="34" charset="0"/>
                <a:ea typeface="+mj-ea"/>
                <a:cs typeface="Arial" panose="020B0604020202020204" pitchFamily="34" charset="0"/>
              </a:rPr>
              <a:t>… ma con molte</a:t>
            </a:r>
            <a:r>
              <a:rPr kumimoji="0" lang="it-IT" sz="2800" b="1" i="0" u="none" strike="noStrike" kern="1200" cap="none" spc="0" normalizeH="0" noProof="0" dirty="0" smtClean="0">
                <a:ln>
                  <a:noFill/>
                </a:ln>
                <a:solidFill>
                  <a:srgbClr val="FF0000"/>
                </a:solidFill>
                <a:effectLst>
                  <a:outerShdw blurRad="31750" dist="25400" dir="5400000" algn="tl" rotWithShape="0">
                    <a:srgbClr val="000000">
                      <a:alpha val="25000"/>
                    </a:srgbClr>
                  </a:outerShdw>
                </a:effectLst>
                <a:uLnTx/>
                <a:uFillTx/>
                <a:latin typeface="Arial" panose="020B0604020202020204" pitchFamily="34" charset="0"/>
                <a:ea typeface="+mj-ea"/>
                <a:cs typeface="Arial" panose="020B0604020202020204" pitchFamily="34" charset="0"/>
              </a:rPr>
              <a:t> resistenze</a:t>
            </a:r>
            <a:endParaRPr kumimoji="0" lang="it-IT" sz="28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57263214"/>
      </p:ext>
    </p:extLst>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0" y="23123"/>
            <a:ext cx="9144000" cy="3998659"/>
          </a:xfrm>
        </p:spPr>
        <p:txBody>
          <a:bodyPr>
            <a:normAutofit lnSpcReduction="10000"/>
          </a:bodyPr>
          <a:lstStyle/>
          <a:p>
            <a:pPr marL="109728" indent="0">
              <a:buNone/>
            </a:pPr>
            <a:r>
              <a:rPr lang="it-IT" sz="2800" dirty="0" smtClean="0">
                <a:latin typeface="Arial" panose="020B0604020202020204" pitchFamily="34" charset="0"/>
                <a:cs typeface="Arial" panose="020B0604020202020204" pitchFamily="34" charset="0"/>
              </a:rPr>
              <a:t>Qualche studente propone una soluzione simile alla seguente</a:t>
            </a:r>
          </a:p>
          <a:p>
            <a:endParaRPr lang="it-IT" sz="2800" dirty="0">
              <a:latin typeface="Arial" panose="020B0604020202020204" pitchFamily="34" charset="0"/>
              <a:cs typeface="Arial" panose="020B0604020202020204" pitchFamily="34" charset="0"/>
            </a:endParaRPr>
          </a:p>
          <a:p>
            <a:endParaRPr lang="it-IT" sz="2800" dirty="0" smtClean="0">
              <a:latin typeface="Arial" panose="020B0604020202020204" pitchFamily="34" charset="0"/>
              <a:cs typeface="Arial" panose="020B0604020202020204" pitchFamily="34" charset="0"/>
            </a:endParaRPr>
          </a:p>
          <a:p>
            <a:endParaRPr lang="it-IT" sz="2800" dirty="0">
              <a:latin typeface="Arial" panose="020B0604020202020204" pitchFamily="34" charset="0"/>
              <a:cs typeface="Arial" panose="020B0604020202020204" pitchFamily="34" charset="0"/>
            </a:endParaRPr>
          </a:p>
          <a:p>
            <a:endParaRPr lang="it-IT" sz="2800" dirty="0" smtClean="0">
              <a:latin typeface="Arial" panose="020B0604020202020204" pitchFamily="34" charset="0"/>
              <a:cs typeface="Arial" panose="020B0604020202020204" pitchFamily="34" charset="0"/>
            </a:endParaRPr>
          </a:p>
          <a:p>
            <a:pPr marL="109728" indent="0">
              <a:buNone/>
            </a:pPr>
            <a:r>
              <a:rPr lang="it-IT" sz="2800" dirty="0">
                <a:latin typeface="Arial" panose="020B0604020202020204" pitchFamily="34" charset="0"/>
                <a:cs typeface="Arial" panose="020B0604020202020204" pitchFamily="34" charset="0"/>
              </a:rPr>
              <a:t> </a:t>
            </a:r>
            <a:r>
              <a:rPr lang="it-IT" sz="2800" dirty="0" smtClean="0">
                <a:latin typeface="Arial" panose="020B0604020202020204" pitchFamily="34" charset="0"/>
                <a:cs typeface="Arial" panose="020B0604020202020204" pitchFamily="34" charset="0"/>
              </a:rPr>
              <a:t>                                                    3 possibilità su 4 per A </a:t>
            </a:r>
            <a:r>
              <a:rPr lang="it-IT" sz="2800" dirty="0" smtClean="0">
                <a:latin typeface="Arial" panose="020B0604020202020204" pitchFamily="34" charset="0"/>
                <a:cs typeface="Arial" panose="020B0604020202020204" pitchFamily="34" charset="0"/>
                <a:sym typeface="Wingdings" panose="05000000000000000000" pitchFamily="2" charset="2"/>
              </a:rPr>
              <a:t> </a:t>
            </a:r>
          </a:p>
          <a:p>
            <a:pPr marL="109728" indent="0">
              <a:buNone/>
            </a:pPr>
            <a:r>
              <a:rPr lang="it-IT" sz="2800" dirty="0">
                <a:latin typeface="Arial" panose="020B0604020202020204" pitchFamily="34" charset="0"/>
                <a:cs typeface="Arial" panose="020B0604020202020204" pitchFamily="34" charset="0"/>
                <a:sym typeface="Wingdings" panose="05000000000000000000" pitchFamily="2" charset="2"/>
              </a:rPr>
              <a:t> </a:t>
            </a:r>
            <a:r>
              <a:rPr lang="it-IT" sz="2800" dirty="0" smtClean="0">
                <a:latin typeface="Arial" panose="020B0604020202020204" pitchFamily="34" charset="0"/>
                <a:cs typeface="Arial" panose="020B0604020202020204" pitchFamily="34" charset="0"/>
                <a:sym typeface="Wingdings" panose="05000000000000000000" pitchFamily="2" charset="2"/>
              </a:rPr>
              <a:t>                                                     18€ ad A e 6€ a B</a:t>
            </a:r>
            <a:endParaRPr lang="it-IT" sz="2800" dirty="0">
              <a:latin typeface="Arial" panose="020B0604020202020204" pitchFamily="34" charset="0"/>
              <a:cs typeface="Arial" panose="020B0604020202020204" pitchFamily="34" charset="0"/>
            </a:endParaRPr>
          </a:p>
        </p:txBody>
      </p:sp>
      <p:cxnSp>
        <p:nvCxnSpPr>
          <p:cNvPr id="5" name="Connettore 2 4"/>
          <p:cNvCxnSpPr/>
          <p:nvPr/>
        </p:nvCxnSpPr>
        <p:spPr>
          <a:xfrm flipV="1">
            <a:off x="1475656" y="2499742"/>
            <a:ext cx="872336" cy="504056"/>
          </a:xfrm>
          <a:prstGeom prst="straightConnector1">
            <a:avLst/>
          </a:prstGeom>
          <a:ln w="28575" cmpd="sng">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ttore 2 6"/>
          <p:cNvCxnSpPr/>
          <p:nvPr/>
        </p:nvCxnSpPr>
        <p:spPr>
          <a:xfrm>
            <a:off x="1477644" y="3001194"/>
            <a:ext cx="934116" cy="434652"/>
          </a:xfrm>
          <a:prstGeom prst="straightConnector1">
            <a:avLst/>
          </a:prstGeom>
          <a:ln w="28575" cmpd="sng">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a:off x="2411760" y="3435846"/>
            <a:ext cx="997884" cy="216024"/>
          </a:xfrm>
          <a:prstGeom prst="straightConnector1">
            <a:avLst/>
          </a:prstGeom>
          <a:ln w="28575" cmpd="sng">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flipV="1">
            <a:off x="2402821" y="3167125"/>
            <a:ext cx="999872" cy="268721"/>
          </a:xfrm>
          <a:prstGeom prst="straightConnector1">
            <a:avLst/>
          </a:prstGeom>
          <a:ln w="28575" cmpd="sng">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6" name="CasellaDiTesto 25"/>
          <p:cNvSpPr txBox="1"/>
          <p:nvPr/>
        </p:nvSpPr>
        <p:spPr>
          <a:xfrm>
            <a:off x="893445" y="2859348"/>
            <a:ext cx="582211" cy="307777"/>
          </a:xfrm>
          <a:prstGeom prst="rect">
            <a:avLst/>
          </a:prstGeom>
          <a:noFill/>
        </p:spPr>
        <p:txBody>
          <a:bodyPr wrap="none" rtlCol="0">
            <a:spAutoFit/>
          </a:bodyPr>
          <a:lstStyle/>
          <a:p>
            <a:r>
              <a:rPr lang="it-IT" dirty="0" smtClean="0"/>
              <a:t>5 a 3</a:t>
            </a:r>
            <a:endParaRPr lang="it-IT" dirty="0"/>
          </a:p>
        </p:txBody>
      </p:sp>
      <p:sp>
        <p:nvSpPr>
          <p:cNvPr id="27" name="CasellaDiTesto 26"/>
          <p:cNvSpPr txBox="1"/>
          <p:nvPr/>
        </p:nvSpPr>
        <p:spPr>
          <a:xfrm>
            <a:off x="1653596" y="2193159"/>
            <a:ext cx="582211" cy="307777"/>
          </a:xfrm>
          <a:prstGeom prst="rect">
            <a:avLst/>
          </a:prstGeom>
          <a:noFill/>
        </p:spPr>
        <p:txBody>
          <a:bodyPr wrap="none" rtlCol="0">
            <a:spAutoFit/>
          </a:bodyPr>
          <a:lstStyle/>
          <a:p>
            <a:r>
              <a:rPr lang="it-IT" dirty="0"/>
              <a:t>6</a:t>
            </a:r>
            <a:r>
              <a:rPr lang="it-IT" dirty="0" smtClean="0"/>
              <a:t> a 3</a:t>
            </a:r>
            <a:endParaRPr lang="it-IT" dirty="0"/>
          </a:p>
        </p:txBody>
      </p:sp>
      <p:sp>
        <p:nvSpPr>
          <p:cNvPr id="28" name="CasellaDiTesto 27"/>
          <p:cNvSpPr txBox="1"/>
          <p:nvPr/>
        </p:nvSpPr>
        <p:spPr>
          <a:xfrm>
            <a:off x="1911824" y="3497981"/>
            <a:ext cx="582211" cy="307777"/>
          </a:xfrm>
          <a:prstGeom prst="rect">
            <a:avLst/>
          </a:prstGeom>
          <a:noFill/>
        </p:spPr>
        <p:txBody>
          <a:bodyPr wrap="none" rtlCol="0">
            <a:spAutoFit/>
          </a:bodyPr>
          <a:lstStyle/>
          <a:p>
            <a:r>
              <a:rPr lang="it-IT" dirty="0" smtClean="0"/>
              <a:t>5 a 4</a:t>
            </a:r>
            <a:endParaRPr lang="it-IT" dirty="0"/>
          </a:p>
        </p:txBody>
      </p:sp>
      <p:sp>
        <p:nvSpPr>
          <p:cNvPr id="29" name="CasellaDiTesto 28"/>
          <p:cNvSpPr txBox="1"/>
          <p:nvPr/>
        </p:nvSpPr>
        <p:spPr>
          <a:xfrm>
            <a:off x="3420338" y="2910743"/>
            <a:ext cx="582211" cy="307777"/>
          </a:xfrm>
          <a:prstGeom prst="rect">
            <a:avLst/>
          </a:prstGeom>
          <a:noFill/>
        </p:spPr>
        <p:txBody>
          <a:bodyPr wrap="none" rtlCol="0">
            <a:spAutoFit/>
          </a:bodyPr>
          <a:lstStyle/>
          <a:p>
            <a:r>
              <a:rPr lang="it-IT" dirty="0"/>
              <a:t>6</a:t>
            </a:r>
            <a:r>
              <a:rPr lang="it-IT" dirty="0" smtClean="0"/>
              <a:t> a 4</a:t>
            </a:r>
            <a:endParaRPr lang="it-IT" dirty="0"/>
          </a:p>
        </p:txBody>
      </p:sp>
      <p:cxnSp>
        <p:nvCxnSpPr>
          <p:cNvPr id="30" name="Connettore 2 29"/>
          <p:cNvCxnSpPr/>
          <p:nvPr/>
        </p:nvCxnSpPr>
        <p:spPr>
          <a:xfrm flipV="1">
            <a:off x="3347864" y="3363838"/>
            <a:ext cx="1008112" cy="307343"/>
          </a:xfrm>
          <a:prstGeom prst="straightConnector1">
            <a:avLst/>
          </a:prstGeom>
          <a:ln w="28575" cmpd="sng">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ttore 2 31"/>
          <p:cNvCxnSpPr/>
          <p:nvPr/>
        </p:nvCxnSpPr>
        <p:spPr>
          <a:xfrm>
            <a:off x="3389331" y="3681109"/>
            <a:ext cx="1038653" cy="186785"/>
          </a:xfrm>
          <a:prstGeom prst="straightConnector1">
            <a:avLst/>
          </a:prstGeom>
          <a:ln w="28575" cmpd="sng">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5" name="CasellaDiTesto 34"/>
          <p:cNvSpPr txBox="1"/>
          <p:nvPr/>
        </p:nvSpPr>
        <p:spPr>
          <a:xfrm>
            <a:off x="3056758" y="3714005"/>
            <a:ext cx="582211" cy="307777"/>
          </a:xfrm>
          <a:prstGeom prst="rect">
            <a:avLst/>
          </a:prstGeom>
          <a:noFill/>
        </p:spPr>
        <p:txBody>
          <a:bodyPr wrap="none" rtlCol="0">
            <a:spAutoFit/>
          </a:bodyPr>
          <a:lstStyle/>
          <a:p>
            <a:r>
              <a:rPr lang="it-IT" dirty="0" smtClean="0"/>
              <a:t>5 a 5</a:t>
            </a:r>
            <a:endParaRPr lang="it-IT" dirty="0"/>
          </a:p>
        </p:txBody>
      </p:sp>
      <p:sp>
        <p:nvSpPr>
          <p:cNvPr id="36" name="CasellaDiTesto 35"/>
          <p:cNvSpPr txBox="1"/>
          <p:nvPr/>
        </p:nvSpPr>
        <p:spPr>
          <a:xfrm>
            <a:off x="4355976" y="3167125"/>
            <a:ext cx="582211" cy="307777"/>
          </a:xfrm>
          <a:prstGeom prst="rect">
            <a:avLst/>
          </a:prstGeom>
          <a:noFill/>
        </p:spPr>
        <p:txBody>
          <a:bodyPr wrap="none" rtlCol="0">
            <a:spAutoFit/>
          </a:bodyPr>
          <a:lstStyle/>
          <a:p>
            <a:r>
              <a:rPr lang="it-IT" dirty="0"/>
              <a:t>6</a:t>
            </a:r>
            <a:r>
              <a:rPr lang="it-IT" dirty="0" smtClean="0"/>
              <a:t> a 5</a:t>
            </a:r>
            <a:endParaRPr lang="it-IT" dirty="0"/>
          </a:p>
        </p:txBody>
      </p:sp>
      <p:sp>
        <p:nvSpPr>
          <p:cNvPr id="37" name="CasellaDiTesto 36"/>
          <p:cNvSpPr txBox="1"/>
          <p:nvPr/>
        </p:nvSpPr>
        <p:spPr>
          <a:xfrm>
            <a:off x="4499992" y="3714005"/>
            <a:ext cx="582211" cy="307777"/>
          </a:xfrm>
          <a:prstGeom prst="rect">
            <a:avLst/>
          </a:prstGeom>
          <a:noFill/>
        </p:spPr>
        <p:txBody>
          <a:bodyPr wrap="none" rtlCol="0">
            <a:spAutoFit/>
          </a:bodyPr>
          <a:lstStyle/>
          <a:p>
            <a:r>
              <a:rPr lang="it-IT" dirty="0" smtClean="0"/>
              <a:t>5 a 6</a:t>
            </a:r>
            <a:endParaRPr lang="it-IT" dirty="0"/>
          </a:p>
        </p:txBody>
      </p:sp>
    </p:spTree>
    <p:extLst>
      <p:ext uri="{BB962C8B-B14F-4D97-AF65-F5344CB8AC3E}">
        <p14:creationId xmlns:p14="http://schemas.microsoft.com/office/powerpoint/2010/main" val="2449633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110997"/>
            <a:ext cx="3682752" cy="3394472"/>
          </a:xfrm>
        </p:spPr>
        <p:txBody>
          <a:bodyPr>
            <a:normAutofit/>
          </a:bodyPr>
          <a:lstStyle/>
          <a:p>
            <a:r>
              <a:rPr lang="it-IT"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Avvio alla probabilità</a:t>
            </a:r>
          </a:p>
          <a:p>
            <a:endParaRPr lang="it-IT"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09728" indent="0">
              <a:buNone/>
            </a:pPr>
            <a:endParaRPr lang="it-IT"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it-IT"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Costruzione </a:t>
            </a:r>
            <a:r>
              <a:rPr lang="it-IT" sz="2400" b="1" dirty="0">
                <a:effectLst>
                  <a:outerShdw blurRad="38100" dist="38100" dir="2700000" algn="tl">
                    <a:srgbClr val="000000">
                      <a:alpha val="43137"/>
                    </a:srgbClr>
                  </a:outerShdw>
                </a:effectLst>
                <a:latin typeface="Arial" pitchFamily="34" charset="0"/>
                <a:cs typeface="Arial" pitchFamily="34" charset="0"/>
              </a:rPr>
              <a:t>di una cultura dell’argomentazione in classe</a:t>
            </a:r>
          </a:p>
        </p:txBody>
      </p:sp>
      <p:sp>
        <p:nvSpPr>
          <p:cNvPr id="3" name="Titolo 2"/>
          <p:cNvSpPr>
            <a:spLocks noGrp="1"/>
          </p:cNvSpPr>
          <p:nvPr>
            <p:ph type="title"/>
          </p:nvPr>
        </p:nvSpPr>
        <p:spPr/>
        <p:txBody>
          <a:bodyPr>
            <a:normAutofit/>
          </a:bodyPr>
          <a:lstStyle/>
          <a:p>
            <a:pPr algn="ctr"/>
            <a:r>
              <a:rPr lang="it-IT" sz="3200" dirty="0" smtClean="0">
                <a:solidFill>
                  <a:srgbClr val="FF0000"/>
                </a:solidFill>
                <a:latin typeface="Arial" panose="020B0604020202020204" pitchFamily="34" charset="0"/>
                <a:cs typeface="Arial" panose="020B0604020202020204" pitchFamily="34" charset="0"/>
              </a:rPr>
              <a:t>Obiettivi</a:t>
            </a:r>
            <a:endParaRPr lang="it-IT" sz="3200" dirty="0">
              <a:solidFill>
                <a:srgbClr val="FF0000"/>
              </a:solidFill>
              <a:latin typeface="Arial" panose="020B0604020202020204" pitchFamily="34" charset="0"/>
              <a:cs typeface="Arial" panose="020B0604020202020204" pitchFamily="34" charset="0"/>
            </a:endParaRPr>
          </a:p>
        </p:txBody>
      </p:sp>
      <p:pic>
        <p:nvPicPr>
          <p:cNvPr id="4" name="Picture 2" descr="http://www.mealefood.com/immagini/Foto/Sanzio_Scuola_di_Ate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7968" y="1131590"/>
            <a:ext cx="4676520" cy="338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801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67544" y="1635646"/>
            <a:ext cx="8424936" cy="523220"/>
          </a:xfrm>
          <a:prstGeom prst="rect">
            <a:avLst/>
          </a:prstGeom>
          <a:noFill/>
        </p:spPr>
        <p:txBody>
          <a:bodyPr wrap="square" rtlCol="0">
            <a:spAutoFit/>
          </a:bodyPr>
          <a:lstStyle/>
          <a:p>
            <a:pPr algn="ctr"/>
            <a:r>
              <a:rPr lang="it-IT" sz="2800" b="1" dirty="0" smtClean="0">
                <a:solidFill>
                  <a:schemeClr val="accent2"/>
                </a:solidFill>
                <a:effectLst>
                  <a:outerShdw blurRad="38100" dist="38100" dir="2700000" algn="tl">
                    <a:srgbClr val="000000">
                      <a:alpha val="43137"/>
                    </a:srgbClr>
                  </a:outerShdw>
                </a:effectLst>
              </a:rPr>
              <a:t>Alcune riflessioni sull’esperienza</a:t>
            </a:r>
            <a:endParaRPr lang="it-IT" sz="2800" b="1" dirty="0">
              <a:solidFill>
                <a:schemeClr val="accent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945522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0"/>
            <a:ext cx="8424936" cy="523220"/>
          </a:xfrm>
          <a:prstGeom prst="rect">
            <a:avLst/>
          </a:prstGeom>
          <a:noFill/>
        </p:spPr>
        <p:txBody>
          <a:bodyPr wrap="square" rtlCol="0">
            <a:spAutoFit/>
          </a:bodyPr>
          <a:lstStyle/>
          <a:p>
            <a:r>
              <a:rPr lang="it-IT" sz="2800" i="1" dirty="0" smtClean="0">
                <a:solidFill>
                  <a:schemeClr val="accent2"/>
                </a:solidFill>
                <a:effectLst>
                  <a:outerShdw blurRad="38100" dist="38100" dir="2700000" algn="tl">
                    <a:srgbClr val="000000">
                      <a:alpha val="43137"/>
                    </a:srgbClr>
                  </a:outerShdw>
                </a:effectLst>
              </a:rPr>
              <a:t>Criticità legate al ragionamento probabilistico</a:t>
            </a:r>
            <a:endParaRPr lang="it-IT" sz="2800" i="1" dirty="0">
              <a:solidFill>
                <a:schemeClr val="accent2"/>
              </a:solidFill>
              <a:effectLst>
                <a:outerShdw blurRad="38100" dist="38100" dir="2700000" algn="tl">
                  <a:srgbClr val="000000">
                    <a:alpha val="43137"/>
                  </a:srgbClr>
                </a:outerShdw>
              </a:effectLst>
            </a:endParaRPr>
          </a:p>
        </p:txBody>
      </p:sp>
      <p:sp>
        <p:nvSpPr>
          <p:cNvPr id="3" name="CasellaDiTesto 2"/>
          <p:cNvSpPr txBox="1"/>
          <p:nvPr/>
        </p:nvSpPr>
        <p:spPr>
          <a:xfrm>
            <a:off x="165611" y="483518"/>
            <a:ext cx="8784976" cy="769441"/>
          </a:xfrm>
          <a:prstGeom prst="rect">
            <a:avLst/>
          </a:prstGeom>
          <a:noFill/>
        </p:spPr>
        <p:txBody>
          <a:bodyPr wrap="square" rtlCol="0">
            <a:spAutoFit/>
          </a:bodyPr>
          <a:lstStyle/>
          <a:p>
            <a:pPr marL="285750" indent="-285750">
              <a:buFont typeface="Arial" panose="020B0604020202020204" pitchFamily="34" charset="0"/>
              <a:buChar char="•"/>
            </a:pPr>
            <a:r>
              <a:rPr lang="it-IT" sz="2200" dirty="0"/>
              <a:t>la difficoltà a legare le problematiche sul caso a ragionamenti e strumenti matematici conosciuti; </a:t>
            </a:r>
            <a:endParaRPr lang="it-IT" sz="2200" dirty="0" smtClean="0"/>
          </a:p>
        </p:txBody>
      </p:sp>
      <p:sp>
        <p:nvSpPr>
          <p:cNvPr id="4" name="CasellaDiTesto 3"/>
          <p:cNvSpPr txBox="1"/>
          <p:nvPr/>
        </p:nvSpPr>
        <p:spPr>
          <a:xfrm>
            <a:off x="165611" y="1191404"/>
            <a:ext cx="8870885" cy="1107996"/>
          </a:xfrm>
          <a:prstGeom prst="rect">
            <a:avLst/>
          </a:prstGeom>
          <a:noFill/>
        </p:spPr>
        <p:txBody>
          <a:bodyPr wrap="square" rtlCol="0">
            <a:spAutoFit/>
          </a:bodyPr>
          <a:lstStyle/>
          <a:p>
            <a:pPr marL="285750" indent="-285750">
              <a:buFont typeface="Arial" panose="020B0604020202020204" pitchFamily="34" charset="0"/>
              <a:buChar char="•"/>
            </a:pPr>
            <a:r>
              <a:rPr lang="it-IT" sz="2200" dirty="0"/>
              <a:t>la difficoltà a pensare in termini di ciò che può ancora </a:t>
            </a:r>
            <a:r>
              <a:rPr lang="it-IT" sz="2200" dirty="0" smtClean="0"/>
              <a:t>accadere e a </a:t>
            </a:r>
            <a:r>
              <a:rPr lang="it-IT" sz="2200" dirty="0"/>
              <a:t>trovare adeguate rappresentazioni per lo spettro degli eventi possibili</a:t>
            </a:r>
          </a:p>
        </p:txBody>
      </p:sp>
      <p:sp>
        <p:nvSpPr>
          <p:cNvPr id="6" name="CasellaDiTesto 5"/>
          <p:cNvSpPr txBox="1"/>
          <p:nvPr/>
        </p:nvSpPr>
        <p:spPr>
          <a:xfrm>
            <a:off x="0" y="2283718"/>
            <a:ext cx="8820472" cy="769441"/>
          </a:xfrm>
          <a:prstGeom prst="rect">
            <a:avLst/>
          </a:prstGeom>
          <a:noFill/>
        </p:spPr>
        <p:txBody>
          <a:bodyPr wrap="square" rtlCol="0">
            <a:spAutoFit/>
          </a:bodyPr>
          <a:lstStyle/>
          <a:p>
            <a:pPr marL="285750" indent="-285750">
              <a:buFont typeface="Arial" panose="020B0604020202020204" pitchFamily="34" charset="0"/>
              <a:buChar char="•"/>
            </a:pPr>
            <a:r>
              <a:rPr lang="it-IT" sz="2200" dirty="0"/>
              <a:t>la difficoltà a contare, in situazioni complesse, i casi favorevoli all’accadere di un determinato evento e quelli possibili; </a:t>
            </a:r>
          </a:p>
        </p:txBody>
      </p:sp>
      <p:sp>
        <p:nvSpPr>
          <p:cNvPr id="8" name="CasellaDiTesto 7"/>
          <p:cNvSpPr txBox="1"/>
          <p:nvPr/>
        </p:nvSpPr>
        <p:spPr>
          <a:xfrm>
            <a:off x="0" y="3075806"/>
            <a:ext cx="8915890" cy="1107996"/>
          </a:xfrm>
          <a:prstGeom prst="rect">
            <a:avLst/>
          </a:prstGeom>
          <a:noFill/>
        </p:spPr>
        <p:txBody>
          <a:bodyPr wrap="square" rtlCol="0">
            <a:spAutoFit/>
          </a:bodyPr>
          <a:lstStyle/>
          <a:p>
            <a:pPr marL="285750" indent="-285750">
              <a:buFont typeface="Arial" panose="020B0604020202020204" pitchFamily="34" charset="0"/>
              <a:buChar char="•"/>
            </a:pPr>
            <a:r>
              <a:rPr lang="it-IT" sz="2200" dirty="0"/>
              <a:t>la </a:t>
            </a:r>
            <a:r>
              <a:rPr lang="it-IT" sz="2200" dirty="0" smtClean="0"/>
              <a:t>difficoltà a rinunciare </a:t>
            </a:r>
            <a:r>
              <a:rPr lang="it-IT" sz="2200" dirty="0"/>
              <a:t>a individuare, nella casualità con cui si succedono singoli eventi, leggi deterministiche di tipo causa – </a:t>
            </a:r>
            <a:r>
              <a:rPr lang="it-IT" sz="2200" dirty="0" smtClean="0"/>
              <a:t>effetto</a:t>
            </a:r>
            <a:endParaRPr lang="it-IT" sz="2200" dirty="0"/>
          </a:p>
        </p:txBody>
      </p:sp>
      <p:sp>
        <p:nvSpPr>
          <p:cNvPr id="9" name="CasellaDiTesto 8"/>
          <p:cNvSpPr txBox="1"/>
          <p:nvPr/>
        </p:nvSpPr>
        <p:spPr>
          <a:xfrm>
            <a:off x="179512" y="4083918"/>
            <a:ext cx="8424936" cy="1323439"/>
          </a:xfrm>
          <a:prstGeom prst="rect">
            <a:avLst/>
          </a:prstGeom>
          <a:noFill/>
        </p:spPr>
        <p:txBody>
          <a:bodyPr wrap="square" rtlCol="0">
            <a:spAutoFit/>
          </a:bodyPr>
          <a:lstStyle/>
          <a:p>
            <a:pPr marL="342900" indent="-342900">
              <a:buFont typeface="Arial" panose="020B0604020202020204" pitchFamily="34" charset="0"/>
              <a:buChar char="•"/>
            </a:pPr>
            <a:r>
              <a:rPr lang="it-IT" sz="2200" dirty="0"/>
              <a:t>la </a:t>
            </a:r>
            <a:r>
              <a:rPr lang="it-IT" sz="2200" dirty="0" smtClean="0"/>
              <a:t>difficoltà a ricercare e individuare regolarità «in media» </a:t>
            </a:r>
            <a:r>
              <a:rPr lang="it-IT" sz="2200" dirty="0"/>
              <a:t>che consentano di approfondire le peculiarità della nozione di casualità.</a:t>
            </a:r>
          </a:p>
          <a:p>
            <a:endParaRPr lang="it-IT" dirty="0"/>
          </a:p>
        </p:txBody>
      </p:sp>
    </p:spTree>
    <p:extLst>
      <p:ext uri="{BB962C8B-B14F-4D97-AF65-F5344CB8AC3E}">
        <p14:creationId xmlns:p14="http://schemas.microsoft.com/office/powerpoint/2010/main" val="75971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195486"/>
            <a:ext cx="8712968" cy="4401205"/>
          </a:xfrm>
          <a:prstGeom prst="rect">
            <a:avLst/>
          </a:prstGeom>
          <a:noFill/>
        </p:spPr>
        <p:txBody>
          <a:bodyPr wrap="square" rtlCol="0">
            <a:spAutoFit/>
          </a:bodyPr>
          <a:lstStyle/>
          <a:p>
            <a:r>
              <a:rPr lang="it-IT" sz="2800" dirty="0"/>
              <a:t>Le modalità con cui il problema è stato affrontato </a:t>
            </a:r>
            <a:r>
              <a:rPr lang="it-IT" sz="2800" dirty="0" smtClean="0"/>
              <a:t>ricalcano quello della </a:t>
            </a:r>
            <a:r>
              <a:rPr lang="it-IT" sz="2800" dirty="0"/>
              <a:t>“</a:t>
            </a:r>
            <a:r>
              <a:rPr lang="it-IT" sz="2800" i="1" dirty="0" err="1"/>
              <a:t>logic</a:t>
            </a:r>
            <a:r>
              <a:rPr lang="it-IT" sz="2800" i="1" dirty="0"/>
              <a:t> of </a:t>
            </a:r>
            <a:r>
              <a:rPr lang="it-IT" sz="2800" i="1" dirty="0" err="1"/>
              <a:t>inquiry</a:t>
            </a:r>
            <a:r>
              <a:rPr lang="it-IT" sz="2800" dirty="0" smtClean="0"/>
              <a:t>”, </a:t>
            </a:r>
          </a:p>
          <a:p>
            <a:r>
              <a:rPr lang="it-IT" sz="2800" dirty="0" smtClean="0"/>
              <a:t>modello </a:t>
            </a:r>
            <a:r>
              <a:rPr lang="it-IT" sz="2800" dirty="0"/>
              <a:t>dinamico e dialettico di confronto fra due agenti, il primo intenzionato a convalidare e il secondo a confutare </a:t>
            </a:r>
            <a:r>
              <a:rPr lang="it-IT" sz="2800" dirty="0" smtClean="0"/>
              <a:t>un’affermazione.</a:t>
            </a:r>
          </a:p>
          <a:p>
            <a:endParaRPr lang="it-IT" sz="2800" dirty="0"/>
          </a:p>
          <a:p>
            <a:r>
              <a:rPr lang="it-IT" sz="2800" dirty="0" smtClean="0"/>
              <a:t>Nella </a:t>
            </a:r>
            <a:r>
              <a:rPr lang="it-IT" sz="2800" dirty="0"/>
              <a:t>discussione in classe i due agenti sono stati impersonati dagli studenti che sostenevano la bontà di una strategia risolutiva e dagli studenti che cercavano di confutarla.</a:t>
            </a:r>
          </a:p>
        </p:txBody>
      </p:sp>
    </p:spTree>
    <p:extLst>
      <p:ext uri="{BB962C8B-B14F-4D97-AF65-F5344CB8AC3E}">
        <p14:creationId xmlns:p14="http://schemas.microsoft.com/office/powerpoint/2010/main" val="30244099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771550"/>
            <a:ext cx="8712968" cy="3416320"/>
          </a:xfrm>
          <a:prstGeom prst="rect">
            <a:avLst/>
          </a:prstGeom>
          <a:noFill/>
        </p:spPr>
        <p:txBody>
          <a:bodyPr wrap="square" rtlCol="0">
            <a:spAutoFit/>
          </a:bodyPr>
          <a:lstStyle/>
          <a:p>
            <a:pPr marL="342900" indent="-342900">
              <a:buFont typeface="Wingdings"/>
              <a:buChar char="à"/>
            </a:pPr>
            <a:r>
              <a:rPr lang="it-IT" sz="2400" dirty="0" smtClean="0"/>
              <a:t>Gli studenti non si confrontano con </a:t>
            </a:r>
            <a:r>
              <a:rPr lang="it-IT" sz="2400" dirty="0"/>
              <a:t>una teoria probabilistica </a:t>
            </a:r>
            <a:r>
              <a:rPr lang="it-IT" sz="2400" dirty="0" smtClean="0"/>
              <a:t>già data</a:t>
            </a:r>
          </a:p>
          <a:p>
            <a:pPr marL="342900" indent="-342900">
              <a:buFont typeface="Wingdings"/>
              <a:buChar char="à"/>
            </a:pPr>
            <a:endParaRPr lang="it-IT" sz="2400" dirty="0"/>
          </a:p>
          <a:p>
            <a:pPr marL="342900" indent="-342900">
              <a:buFont typeface="Wingdings"/>
              <a:buChar char="à"/>
            </a:pPr>
            <a:r>
              <a:rPr lang="it-IT" sz="2400" dirty="0" smtClean="0"/>
              <a:t>non </a:t>
            </a:r>
            <a:r>
              <a:rPr lang="it-IT" sz="2400" dirty="0"/>
              <a:t>sapevano che cosa fosse un gioco </a:t>
            </a:r>
            <a:r>
              <a:rPr lang="it-IT" sz="2400" dirty="0" smtClean="0"/>
              <a:t>equo</a:t>
            </a:r>
          </a:p>
          <a:p>
            <a:pPr marL="342900" indent="-342900">
              <a:buFont typeface="Wingdings"/>
              <a:buChar char="à"/>
            </a:pPr>
            <a:endParaRPr lang="it-IT" sz="2400" dirty="0"/>
          </a:p>
          <a:p>
            <a:pPr marL="342900" indent="-342900">
              <a:buFont typeface="Wingdings"/>
              <a:buChar char="à"/>
            </a:pPr>
            <a:r>
              <a:rPr lang="it-IT" sz="2400" dirty="0" smtClean="0"/>
              <a:t>la </a:t>
            </a:r>
            <a:r>
              <a:rPr lang="it-IT" sz="2400" dirty="0"/>
              <a:t>risoluzione del problema (suddividere la posta in parti direttamente proporzionali alla probabilità di vincere) non era conseguibile, per gli studenti, con le leggi del calcolo delle </a:t>
            </a:r>
            <a:r>
              <a:rPr lang="it-IT" sz="2400" dirty="0" smtClean="0"/>
              <a:t>probabilità, perché da loro non conosciute. </a:t>
            </a:r>
            <a:endParaRPr lang="it-IT" sz="2400" dirty="0"/>
          </a:p>
        </p:txBody>
      </p:sp>
    </p:spTree>
    <p:extLst>
      <p:ext uri="{BB962C8B-B14F-4D97-AF65-F5344CB8AC3E}">
        <p14:creationId xmlns:p14="http://schemas.microsoft.com/office/powerpoint/2010/main" val="23625993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9512" y="699542"/>
            <a:ext cx="8640960" cy="3631763"/>
          </a:xfrm>
          <a:prstGeom prst="rect">
            <a:avLst/>
          </a:prstGeom>
          <a:noFill/>
        </p:spPr>
        <p:txBody>
          <a:bodyPr wrap="square" rtlCol="0">
            <a:spAutoFit/>
          </a:bodyPr>
          <a:lstStyle/>
          <a:p>
            <a:r>
              <a:rPr lang="it-IT" sz="2400" dirty="0" smtClean="0"/>
              <a:t>Gli studenti si </a:t>
            </a:r>
            <a:r>
              <a:rPr lang="it-IT" sz="2400" dirty="0"/>
              <a:t>trovavano quindi realmente in quel processo non finito di ricerca di ipotesi che caratterizza la risoluzione di problemi in un ambiente </a:t>
            </a:r>
            <a:r>
              <a:rPr lang="it-IT" sz="2400" dirty="0" smtClean="0"/>
              <a:t>aperto. L’efficacia </a:t>
            </a:r>
            <a:r>
              <a:rPr lang="it-IT" sz="2400" dirty="0"/>
              <a:t>delle strategie che hanno messo in opera, difficilmente poteva avere un riscontro sperimentale o teorico; l’unico strumento di controllo erano il confronto e il dialogo con altri risolutori. La bontà di una soluzione era una proprietà che andava continuamente condivisa, concordata, discussa, in base a criteri che via via cambiavano.</a:t>
            </a:r>
          </a:p>
          <a:p>
            <a:endParaRPr lang="it-IT" dirty="0"/>
          </a:p>
        </p:txBody>
      </p:sp>
    </p:spTree>
    <p:extLst>
      <p:ext uri="{BB962C8B-B14F-4D97-AF65-F5344CB8AC3E}">
        <p14:creationId xmlns:p14="http://schemas.microsoft.com/office/powerpoint/2010/main" val="1599814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339502"/>
            <a:ext cx="8640960" cy="3754874"/>
          </a:xfrm>
          <a:prstGeom prst="rect">
            <a:avLst/>
          </a:prstGeom>
          <a:noFill/>
        </p:spPr>
        <p:txBody>
          <a:bodyPr wrap="square" rtlCol="0">
            <a:spAutoFit/>
          </a:bodyPr>
          <a:lstStyle/>
          <a:p>
            <a:r>
              <a:rPr lang="it-IT" sz="2800" dirty="0" smtClean="0"/>
              <a:t>Aspetto più </a:t>
            </a:r>
            <a:r>
              <a:rPr lang="it-IT" sz="2800" dirty="0"/>
              <a:t>formativo </a:t>
            </a:r>
            <a:r>
              <a:rPr lang="it-IT" sz="2800" dirty="0" smtClean="0"/>
              <a:t>dell’attività:</a:t>
            </a:r>
          </a:p>
          <a:p>
            <a:endParaRPr lang="it-IT" sz="2800" dirty="0" smtClean="0"/>
          </a:p>
          <a:p>
            <a:r>
              <a:rPr lang="it-IT" sz="2800" dirty="0" smtClean="0"/>
              <a:t>l’occasione </a:t>
            </a:r>
            <a:r>
              <a:rPr lang="it-IT" sz="2800" dirty="0"/>
              <a:t>che gli studenti hanno avuto di confrontarsi, in tempi e spazi adeguati, con alcuni prodotti culturali preesistenti nella storia della matematica, cioè le soluzioni al problema delle parti proposte da importanti matematici e, più in generale, la stessa teoria della probabilità.</a:t>
            </a:r>
          </a:p>
          <a:p>
            <a:endParaRPr lang="it-IT" dirty="0"/>
          </a:p>
        </p:txBody>
      </p:sp>
    </p:spTree>
    <p:extLst>
      <p:ext uri="{BB962C8B-B14F-4D97-AF65-F5344CB8AC3E}">
        <p14:creationId xmlns:p14="http://schemas.microsoft.com/office/powerpoint/2010/main" val="12412097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5496" y="267494"/>
            <a:ext cx="9073008" cy="954107"/>
          </a:xfrm>
          <a:prstGeom prst="rect">
            <a:avLst/>
          </a:prstGeom>
          <a:noFill/>
        </p:spPr>
        <p:txBody>
          <a:bodyPr wrap="square" rtlCol="0">
            <a:spAutoFit/>
          </a:bodyPr>
          <a:lstStyle/>
          <a:p>
            <a:pPr algn="ctr"/>
            <a:r>
              <a:rPr lang="it-IT" sz="2800" b="1" dirty="0" smtClean="0">
                <a:solidFill>
                  <a:schemeClr val="accent2"/>
                </a:solidFill>
                <a:effectLst>
                  <a:outerShdw blurRad="38100" dist="38100" dir="2700000" algn="tl">
                    <a:srgbClr val="000000">
                      <a:alpha val="43137"/>
                    </a:srgbClr>
                  </a:outerShdw>
                </a:effectLst>
              </a:rPr>
              <a:t>Un’idea per il prosieguo dell’attività</a:t>
            </a:r>
          </a:p>
          <a:p>
            <a:pPr algn="ctr"/>
            <a:r>
              <a:rPr lang="it-IT" sz="2800" b="1" dirty="0" smtClean="0">
                <a:solidFill>
                  <a:schemeClr val="accent2"/>
                </a:solidFill>
                <a:effectLst>
                  <a:outerShdw blurRad="38100" dist="38100" dir="2700000" algn="tl">
                    <a:srgbClr val="000000">
                      <a:alpha val="43137"/>
                    </a:srgbClr>
                  </a:outerShdw>
                </a:effectLst>
              </a:rPr>
              <a:t>Simulazione di un dibattito</a:t>
            </a:r>
            <a:endParaRPr lang="it-IT" sz="2800" b="1" dirty="0">
              <a:solidFill>
                <a:schemeClr val="accent2"/>
              </a:solidFill>
              <a:effectLst>
                <a:outerShdw blurRad="38100" dist="38100" dir="2700000" algn="tl">
                  <a:srgbClr val="000000">
                    <a:alpha val="43137"/>
                  </a:srgbClr>
                </a:outerShdw>
              </a:effectLst>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221601"/>
            <a:ext cx="1161006"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tangolo 4"/>
          <p:cNvSpPr/>
          <p:nvPr/>
        </p:nvSpPr>
        <p:spPr>
          <a:xfrm>
            <a:off x="566587" y="2931790"/>
            <a:ext cx="1250951" cy="369332"/>
          </a:xfrm>
          <a:prstGeom prst="rect">
            <a:avLst/>
          </a:prstGeom>
        </p:spPr>
        <p:txBody>
          <a:bodyPr wrap="square">
            <a:spAutoFit/>
          </a:bodyPr>
          <a:lstStyle/>
          <a:p>
            <a:r>
              <a:rPr lang="it-IT" sz="1800" b="1" dirty="0" err="1">
                <a:solidFill>
                  <a:schemeClr val="accent2"/>
                </a:solidFill>
                <a:effectLst>
                  <a:outerShdw blurRad="38100" dist="38100" dir="2700000" algn="tl">
                    <a:srgbClr val="000000">
                      <a:alpha val="43137"/>
                    </a:srgbClr>
                  </a:outerShdw>
                </a:effectLst>
              </a:rPr>
              <a:t>Fermat</a:t>
            </a:r>
            <a:endParaRPr lang="it-IT" sz="1800"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4710" y="1221601"/>
            <a:ext cx="1440160" cy="1587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tangolo 5"/>
          <p:cNvSpPr/>
          <p:nvPr/>
        </p:nvSpPr>
        <p:spPr>
          <a:xfrm>
            <a:off x="2123728" y="2913893"/>
            <a:ext cx="915635" cy="369332"/>
          </a:xfrm>
          <a:prstGeom prst="rect">
            <a:avLst/>
          </a:prstGeom>
        </p:spPr>
        <p:txBody>
          <a:bodyPr wrap="none">
            <a:spAutoFit/>
          </a:bodyPr>
          <a:lstStyle/>
          <a:p>
            <a:r>
              <a:rPr lang="it-IT" sz="1800" b="1" dirty="0">
                <a:solidFill>
                  <a:schemeClr val="accent2"/>
                </a:solidFill>
                <a:effectLst>
                  <a:outerShdw blurRad="38100" dist="38100" dir="2700000" algn="tl">
                    <a:srgbClr val="000000">
                      <a:alpha val="43137"/>
                    </a:srgbClr>
                  </a:outerShdw>
                </a:effectLst>
              </a:rPr>
              <a:t>Pascal</a:t>
            </a:r>
            <a:endParaRPr lang="it-IT" sz="1800" dirty="0"/>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1958" y="1221601"/>
            <a:ext cx="1562144" cy="1748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ttangolo 9"/>
          <p:cNvSpPr/>
          <p:nvPr/>
        </p:nvSpPr>
        <p:spPr>
          <a:xfrm>
            <a:off x="3822620" y="2967332"/>
            <a:ext cx="1120820" cy="369332"/>
          </a:xfrm>
          <a:prstGeom prst="rect">
            <a:avLst/>
          </a:prstGeom>
        </p:spPr>
        <p:txBody>
          <a:bodyPr wrap="none">
            <a:spAutoFit/>
          </a:bodyPr>
          <a:lstStyle/>
          <a:p>
            <a:r>
              <a:rPr lang="it-IT" sz="1800" b="1" dirty="0" smtClean="0">
                <a:solidFill>
                  <a:schemeClr val="accent2"/>
                </a:solidFill>
                <a:effectLst>
                  <a:outerShdw blurRad="38100" dist="38100" dir="2700000" algn="tl">
                    <a:srgbClr val="000000">
                      <a:alpha val="43137"/>
                    </a:srgbClr>
                  </a:outerShdw>
                </a:effectLst>
              </a:rPr>
              <a:t>Cardano</a:t>
            </a:r>
            <a:endParaRPr lang="it-IT" sz="1800" dirty="0"/>
          </a:p>
        </p:txBody>
      </p:sp>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1393041"/>
            <a:ext cx="1920492" cy="1399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ttangolo 11"/>
          <p:cNvSpPr/>
          <p:nvPr/>
        </p:nvSpPr>
        <p:spPr>
          <a:xfrm>
            <a:off x="6064780" y="2910046"/>
            <a:ext cx="1095172" cy="369332"/>
          </a:xfrm>
          <a:prstGeom prst="rect">
            <a:avLst/>
          </a:prstGeom>
        </p:spPr>
        <p:txBody>
          <a:bodyPr wrap="none">
            <a:spAutoFit/>
          </a:bodyPr>
          <a:lstStyle/>
          <a:p>
            <a:r>
              <a:rPr lang="it-IT" sz="1800" b="1" dirty="0" err="1" smtClean="0">
                <a:solidFill>
                  <a:schemeClr val="accent2"/>
                </a:solidFill>
                <a:effectLst>
                  <a:outerShdw blurRad="38100" dist="38100" dir="2700000" algn="tl">
                    <a:srgbClr val="000000">
                      <a:alpha val="43137"/>
                    </a:srgbClr>
                  </a:outerShdw>
                </a:effectLst>
              </a:rPr>
              <a:t>Cataneo</a:t>
            </a:r>
            <a:endParaRPr lang="it-IT" sz="1800" dirty="0"/>
          </a:p>
        </p:txBody>
      </p:sp>
      <p:pic>
        <p:nvPicPr>
          <p:cNvPr id="1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4715" y="3309025"/>
            <a:ext cx="1990164" cy="1382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CasellaDiTesto 13"/>
          <p:cNvSpPr txBox="1"/>
          <p:nvPr/>
        </p:nvSpPr>
        <p:spPr>
          <a:xfrm>
            <a:off x="3705824" y="4691749"/>
            <a:ext cx="1973580" cy="369332"/>
          </a:xfrm>
          <a:prstGeom prst="rect">
            <a:avLst/>
          </a:prstGeom>
          <a:noFill/>
        </p:spPr>
        <p:txBody>
          <a:bodyPr wrap="square" rtlCol="0">
            <a:spAutoFit/>
          </a:bodyPr>
          <a:lstStyle/>
          <a:p>
            <a:r>
              <a:rPr lang="it-IT" dirty="0" smtClean="0"/>
              <a:t>GIORNALISTI</a:t>
            </a:r>
            <a:endParaRPr lang="it-IT" dirty="0"/>
          </a:p>
        </p:txBody>
      </p:sp>
      <p:pic>
        <p:nvPicPr>
          <p:cNvPr id="15"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0152" y="3361652"/>
            <a:ext cx="267652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CasellaDiTesto 15"/>
          <p:cNvSpPr txBox="1"/>
          <p:nvPr/>
        </p:nvSpPr>
        <p:spPr>
          <a:xfrm>
            <a:off x="6247873" y="4341312"/>
            <a:ext cx="1973580" cy="369332"/>
          </a:xfrm>
          <a:prstGeom prst="rect">
            <a:avLst/>
          </a:prstGeom>
          <a:noFill/>
        </p:spPr>
        <p:txBody>
          <a:bodyPr wrap="square" rtlCol="0">
            <a:spAutoFit/>
          </a:bodyPr>
          <a:lstStyle/>
          <a:p>
            <a:r>
              <a:rPr lang="it-IT" dirty="0" smtClean="0"/>
              <a:t>PUBBLICO</a:t>
            </a:r>
            <a:endParaRPr lang="it-IT" dirty="0"/>
          </a:p>
        </p:txBody>
      </p:sp>
    </p:spTree>
    <p:extLst>
      <p:ext uri="{BB962C8B-B14F-4D97-AF65-F5344CB8AC3E}">
        <p14:creationId xmlns:p14="http://schemas.microsoft.com/office/powerpoint/2010/main" val="38994613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p:cNvSpPr txBox="1">
            <a:spLocks/>
          </p:cNvSpPr>
          <p:nvPr/>
        </p:nvSpPr>
        <p:spPr bwMode="auto">
          <a:xfrm>
            <a:off x="527124" y="192293"/>
            <a:ext cx="8229600" cy="42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ct val="90000"/>
              </a:lnSpc>
            </a:pPr>
            <a:r>
              <a:rPr lang="it-IT" altLang="it-IT" sz="3200" dirty="0" smtClean="0">
                <a:solidFill>
                  <a:srgbClr val="FF0000"/>
                </a:solidFill>
                <a:effectLst>
                  <a:outerShdw blurRad="38100" dist="38100" dir="2700000" algn="tl">
                    <a:srgbClr val="000000">
                      <a:alpha val="43137"/>
                    </a:srgbClr>
                  </a:outerShdw>
                </a:effectLst>
                <a:latin typeface="+mn-lt"/>
              </a:rPr>
              <a:t>Modalità di valutazione</a:t>
            </a:r>
            <a:endParaRPr lang="it-IT" altLang="it-IT" sz="3200" dirty="0">
              <a:solidFill>
                <a:srgbClr val="FF0000"/>
              </a:solidFill>
              <a:effectLst>
                <a:outerShdw blurRad="38100" dist="38100" dir="2700000" algn="tl">
                  <a:srgbClr val="000000">
                    <a:alpha val="43137"/>
                  </a:srgbClr>
                </a:outerShdw>
              </a:effectLst>
              <a:latin typeface="+mn-lt"/>
            </a:endParaRPr>
          </a:p>
        </p:txBody>
      </p:sp>
      <p:sp>
        <p:nvSpPr>
          <p:cNvPr id="4" name="CasellaDiTesto 3"/>
          <p:cNvSpPr txBox="1"/>
          <p:nvPr/>
        </p:nvSpPr>
        <p:spPr>
          <a:xfrm>
            <a:off x="333487" y="1016598"/>
            <a:ext cx="8423237" cy="461665"/>
          </a:xfrm>
          <a:prstGeom prst="rect">
            <a:avLst/>
          </a:prstGeom>
          <a:noFill/>
        </p:spPr>
        <p:txBody>
          <a:bodyPr wrap="square" rtlCol="0">
            <a:spAutoFit/>
          </a:bodyPr>
          <a:lstStyle/>
          <a:p>
            <a:r>
              <a:rPr lang="it-IT" sz="2400" dirty="0" smtClean="0"/>
              <a:t>Esplicitazione chiara e consapevole della tesi da sostenere</a:t>
            </a:r>
            <a:endParaRPr lang="it-IT" sz="2400" dirty="0"/>
          </a:p>
        </p:txBody>
      </p:sp>
      <p:sp>
        <p:nvSpPr>
          <p:cNvPr id="5" name="CasellaDiTesto 4"/>
          <p:cNvSpPr txBox="1"/>
          <p:nvPr/>
        </p:nvSpPr>
        <p:spPr>
          <a:xfrm>
            <a:off x="333487" y="1961926"/>
            <a:ext cx="8423237" cy="830997"/>
          </a:xfrm>
          <a:prstGeom prst="rect">
            <a:avLst/>
          </a:prstGeom>
          <a:noFill/>
        </p:spPr>
        <p:txBody>
          <a:bodyPr wrap="square" rtlCol="0">
            <a:spAutoFit/>
          </a:bodyPr>
          <a:lstStyle/>
          <a:p>
            <a:r>
              <a:rPr lang="it-IT" sz="2400" dirty="0" smtClean="0"/>
              <a:t>Correttezza, pertinenza e ricchezza delle conoscenze utilizzate</a:t>
            </a:r>
            <a:endParaRPr lang="it-IT" sz="2400" dirty="0"/>
          </a:p>
        </p:txBody>
      </p:sp>
      <p:sp>
        <p:nvSpPr>
          <p:cNvPr id="6" name="CasellaDiTesto 5"/>
          <p:cNvSpPr txBox="1"/>
          <p:nvPr/>
        </p:nvSpPr>
        <p:spPr>
          <a:xfrm>
            <a:off x="333487" y="3270325"/>
            <a:ext cx="8423237" cy="461665"/>
          </a:xfrm>
          <a:prstGeom prst="rect">
            <a:avLst/>
          </a:prstGeom>
          <a:noFill/>
        </p:spPr>
        <p:txBody>
          <a:bodyPr wrap="square" rtlCol="0">
            <a:spAutoFit/>
          </a:bodyPr>
          <a:lstStyle/>
          <a:p>
            <a:r>
              <a:rPr lang="it-IT" sz="2400" dirty="0" smtClean="0"/>
              <a:t>Chiarezza, ed efficacia del linguaggio utilizzato</a:t>
            </a:r>
            <a:endParaRPr lang="it-IT" sz="2400" dirty="0"/>
          </a:p>
        </p:txBody>
      </p:sp>
    </p:spTree>
    <p:extLst>
      <p:ext uri="{BB962C8B-B14F-4D97-AF65-F5344CB8AC3E}">
        <p14:creationId xmlns:p14="http://schemas.microsoft.com/office/powerpoint/2010/main" val="425378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egnaposto numero diapositiva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Arial Unicode MS" pitchFamily="34" charset="-128"/>
                <a:cs typeface="Arial Unicode MS" pitchFamily="34"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Arial Unicode MS" pitchFamily="34" charset="-128"/>
                <a:cs typeface="Arial Unicode MS" pitchFamily="34"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Arial Unicode MS" pitchFamily="34" charset="-128"/>
                <a:cs typeface="Arial Unicode MS" pitchFamily="34"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Arial Unicode MS" pitchFamily="34" charset="-128"/>
                <a:cs typeface="Arial Unicode MS" pitchFamily="34"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Arial Unicode MS" pitchFamily="34" charset="-128"/>
                <a:cs typeface="Arial Unicode MS" pitchFamily="34" charset="-128"/>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Arial Unicode MS" pitchFamily="34" charset="-128"/>
                <a:cs typeface="Arial Unicode MS" pitchFamily="34" charset="-128"/>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Arial Unicode MS" pitchFamily="34" charset="-128"/>
                <a:cs typeface="Arial Unicode MS" pitchFamily="34" charset="-128"/>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Arial Unicode MS" pitchFamily="34" charset="-128"/>
                <a:cs typeface="Arial Unicode MS" pitchFamily="34" charset="-128"/>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itchFamily="34" charset="0"/>
                <a:ea typeface="Arial Unicode MS" pitchFamily="34" charset="-128"/>
                <a:cs typeface="Arial Unicode MS" pitchFamily="34" charset="-128"/>
              </a:defRPr>
            </a:lvl9pPr>
          </a:lstStyle>
          <a:p>
            <a:pPr eaLnBrk="1" hangingPunct="1"/>
            <a:fld id="{9DF9363E-B932-4B5E-B3AF-759C09689020}" type="slidenum">
              <a:rPr lang="it-IT" altLang="it-IT" smtClean="0">
                <a:solidFill>
                  <a:srgbClr val="898989"/>
                </a:solidFill>
              </a:rPr>
              <a:pPr eaLnBrk="1" hangingPunct="1"/>
              <a:t>28</a:t>
            </a:fld>
            <a:endParaRPr lang="it-IT" altLang="it-IT" smtClean="0">
              <a:solidFill>
                <a:srgbClr val="898989"/>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3918696"/>
            <a:ext cx="2638425" cy="1214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0763" y="139178"/>
            <a:ext cx="4692497" cy="3080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2378993" y="3147814"/>
            <a:ext cx="4432150" cy="954107"/>
          </a:xfrm>
          <a:prstGeom prst="rect">
            <a:avLst/>
          </a:prstGeom>
          <a:noFill/>
        </p:spPr>
        <p:txBody>
          <a:bodyPr wrap="square" rtlCol="0">
            <a:spAutoFit/>
          </a:bodyPr>
          <a:lstStyle/>
          <a:p>
            <a:r>
              <a:rPr lang="it-IT" sz="2800" dirty="0" smtClean="0">
                <a:hlinkClick r:id="rId4"/>
              </a:rPr>
              <a:t>www.matematica.it/paola</a:t>
            </a:r>
            <a:endParaRPr lang="it-IT" sz="2800" dirty="0" smtClean="0"/>
          </a:p>
          <a:p>
            <a:r>
              <a:rPr lang="it-IT" sz="2800" dirty="0"/>
              <a:t>d</a:t>
            </a:r>
            <a:r>
              <a:rPr lang="it-IT" sz="2800" dirty="0" smtClean="0"/>
              <a:t>omingo.paola@tin.it</a:t>
            </a:r>
            <a:endParaRPr lang="it-IT" sz="2800" dirty="0"/>
          </a:p>
        </p:txBody>
      </p:sp>
    </p:spTree>
    <p:extLst>
      <p:ext uri="{BB962C8B-B14F-4D97-AF65-F5344CB8AC3E}">
        <p14:creationId xmlns:p14="http://schemas.microsoft.com/office/powerpoint/2010/main" val="27053373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11972" y="290457"/>
            <a:ext cx="8337176" cy="3293209"/>
          </a:xfrm>
          <a:prstGeom prst="rect">
            <a:avLst/>
          </a:prstGeom>
          <a:noFill/>
        </p:spPr>
        <p:txBody>
          <a:bodyPr wrap="square" rtlCol="0">
            <a:spAutoFit/>
          </a:bodyPr>
          <a:lstStyle/>
          <a:p>
            <a:pPr algn="ctr"/>
            <a:r>
              <a:rPr lang="it-IT" sz="2000" b="1" dirty="0" smtClean="0">
                <a:solidFill>
                  <a:schemeClr val="accent2"/>
                </a:solidFill>
                <a:effectLst>
                  <a:outerShdw blurRad="38100" dist="38100" dir="2700000" algn="tl">
                    <a:srgbClr val="000000">
                      <a:alpha val="43137"/>
                    </a:srgbClr>
                  </a:outerShdw>
                </a:effectLst>
              </a:rPr>
              <a:t>Risoluzione</a:t>
            </a:r>
            <a:r>
              <a:rPr lang="it-IT" sz="2000" b="1" dirty="0">
                <a:solidFill>
                  <a:schemeClr val="accent2"/>
                </a:solidFill>
                <a:effectLst>
                  <a:outerShdw blurRad="38100" dist="38100" dir="2700000" algn="tl">
                    <a:srgbClr val="000000">
                      <a:alpha val="43137"/>
                    </a:srgbClr>
                  </a:outerShdw>
                </a:effectLst>
              </a:rPr>
              <a:t>, nel caso generale [ – </a:t>
            </a:r>
            <a:r>
              <a:rPr lang="it-IT" sz="2000" b="1" i="1" dirty="0">
                <a:solidFill>
                  <a:schemeClr val="accent2"/>
                </a:solidFill>
                <a:effectLst>
                  <a:outerShdw blurRad="38100" dist="38100" dir="2700000" algn="tl">
                    <a:srgbClr val="000000">
                      <a:alpha val="43137"/>
                    </a:srgbClr>
                  </a:outerShdw>
                </a:effectLst>
              </a:rPr>
              <a:t>h</a:t>
            </a:r>
            <a:r>
              <a:rPr lang="it-IT" sz="2000" b="1" dirty="0">
                <a:solidFill>
                  <a:schemeClr val="accent2"/>
                </a:solidFill>
                <a:effectLst>
                  <a:outerShdw blurRad="38100" dist="38100" dir="2700000" algn="tl">
                    <a:srgbClr val="000000">
                      <a:alpha val="43137"/>
                    </a:srgbClr>
                  </a:outerShdw>
                </a:effectLst>
              </a:rPr>
              <a:t>, – </a:t>
            </a:r>
            <a:r>
              <a:rPr lang="it-IT" sz="2000" b="1" i="1" dirty="0">
                <a:solidFill>
                  <a:schemeClr val="accent2"/>
                </a:solidFill>
                <a:effectLst>
                  <a:outerShdw blurRad="38100" dist="38100" dir="2700000" algn="tl">
                    <a:srgbClr val="000000">
                      <a:alpha val="43137"/>
                    </a:srgbClr>
                  </a:outerShdw>
                </a:effectLst>
              </a:rPr>
              <a:t>k</a:t>
            </a:r>
            <a:r>
              <a:rPr lang="it-IT" sz="2000" b="1" dirty="0">
                <a:solidFill>
                  <a:schemeClr val="accent2"/>
                </a:solidFill>
                <a:effectLst>
                  <a:outerShdw blurRad="38100" dist="38100" dir="2700000" algn="tl">
                    <a:srgbClr val="000000">
                      <a:alpha val="43137"/>
                    </a:srgbClr>
                  </a:outerShdw>
                </a:effectLst>
              </a:rPr>
              <a:t>], del problema delle parti a due </a:t>
            </a:r>
            <a:r>
              <a:rPr lang="it-IT" sz="2000" b="1" dirty="0" smtClean="0">
                <a:solidFill>
                  <a:schemeClr val="accent2"/>
                </a:solidFill>
                <a:effectLst>
                  <a:outerShdw blurRad="38100" dist="38100" dir="2700000" algn="tl">
                    <a:srgbClr val="000000">
                      <a:alpha val="43137"/>
                    </a:srgbClr>
                  </a:outerShdw>
                </a:effectLst>
              </a:rPr>
              <a:t>giocatori seguendo l’idea di </a:t>
            </a:r>
            <a:r>
              <a:rPr lang="it-IT" sz="2000" b="1" dirty="0" err="1" smtClean="0">
                <a:solidFill>
                  <a:schemeClr val="accent2"/>
                </a:solidFill>
                <a:effectLst>
                  <a:outerShdw blurRad="38100" dist="38100" dir="2700000" algn="tl">
                    <a:srgbClr val="000000">
                      <a:alpha val="43137"/>
                    </a:srgbClr>
                  </a:outerShdw>
                </a:effectLst>
              </a:rPr>
              <a:t>Fermat</a:t>
            </a:r>
            <a:endParaRPr lang="it-IT" sz="2000" b="1" dirty="0" smtClean="0">
              <a:solidFill>
                <a:schemeClr val="accent2"/>
              </a:solidFill>
              <a:effectLst>
                <a:outerShdw blurRad="38100" dist="38100" dir="2700000" algn="tl">
                  <a:srgbClr val="000000">
                    <a:alpha val="43137"/>
                  </a:srgbClr>
                </a:outerShdw>
              </a:effectLst>
            </a:endParaRPr>
          </a:p>
          <a:p>
            <a:endParaRPr lang="it-IT" dirty="0"/>
          </a:p>
          <a:p>
            <a:r>
              <a:rPr lang="it-IT" dirty="0" smtClean="0"/>
              <a:t>Consideriamo </a:t>
            </a:r>
            <a:r>
              <a:rPr lang="it-IT" dirty="0"/>
              <a:t>il numero massimo di partite ancora giocabili prima che vinca uno dei due giocatori (</a:t>
            </a:r>
            <a:r>
              <a:rPr lang="it-IT" i="1" dirty="0"/>
              <a:t>h</a:t>
            </a:r>
            <a:r>
              <a:rPr lang="it-IT" dirty="0"/>
              <a:t> + </a:t>
            </a:r>
            <a:r>
              <a:rPr lang="it-IT" i="1" dirty="0"/>
              <a:t>k</a:t>
            </a:r>
            <a:r>
              <a:rPr lang="it-IT" dirty="0"/>
              <a:t> – 1) e </a:t>
            </a:r>
            <a:r>
              <a:rPr lang="it-IT" dirty="0" smtClean="0"/>
              <a:t>determiniamo </a:t>
            </a:r>
            <a:r>
              <a:rPr lang="it-IT" dirty="0"/>
              <a:t>la probabilità che il giocatore a cui mancano </a:t>
            </a:r>
            <a:r>
              <a:rPr lang="it-IT" i="1" dirty="0"/>
              <a:t>h</a:t>
            </a:r>
            <a:r>
              <a:rPr lang="it-IT" dirty="0"/>
              <a:t> partite ne vinca almeno </a:t>
            </a:r>
            <a:r>
              <a:rPr lang="it-IT" i="1" dirty="0"/>
              <a:t>h</a:t>
            </a:r>
            <a:r>
              <a:rPr lang="it-IT" dirty="0"/>
              <a:t> su </a:t>
            </a:r>
            <a:r>
              <a:rPr lang="it-IT" i="1" dirty="0"/>
              <a:t>h</a:t>
            </a:r>
            <a:r>
              <a:rPr lang="it-IT" dirty="0"/>
              <a:t> + </a:t>
            </a:r>
            <a:r>
              <a:rPr lang="it-IT" i="1" dirty="0"/>
              <a:t>k</a:t>
            </a:r>
            <a:r>
              <a:rPr lang="it-IT" dirty="0"/>
              <a:t> – 1. </a:t>
            </a:r>
          </a:p>
          <a:p>
            <a:r>
              <a:rPr lang="it-IT" dirty="0"/>
              <a:t>Si tratta quindi di introdurre la distribuzione binomiale con i concetti di</a:t>
            </a:r>
            <a:r>
              <a:rPr lang="it-IT" dirty="0" smtClean="0"/>
              <a:t>:</a:t>
            </a:r>
          </a:p>
          <a:p>
            <a:pPr marL="285750" lvl="0" indent="-285750">
              <a:buFont typeface="Arial" panose="020B0604020202020204" pitchFamily="34" charset="0"/>
              <a:buChar char="•"/>
            </a:pPr>
            <a:r>
              <a:rPr lang="it-IT" dirty="0"/>
              <a:t>eventi incompatibili e calcolo della probabilità dell’unione di eventi incompatibili;</a:t>
            </a:r>
          </a:p>
          <a:p>
            <a:pPr marL="285750" lvl="0" indent="-285750">
              <a:buFont typeface="Arial" panose="020B0604020202020204" pitchFamily="34" charset="0"/>
              <a:buChar char="•"/>
            </a:pPr>
            <a:r>
              <a:rPr lang="it-IT" dirty="0"/>
              <a:t>eventi indipendenti e calcolo della probabilità dell’intersezione di eventi indipendenti.</a:t>
            </a:r>
          </a:p>
          <a:p>
            <a:r>
              <a:rPr lang="it-IT" dirty="0"/>
              <a:t>Inoltre conviene introdurre i coefficienti binomiali, cioè il concetto di combinazioni senza ripetizioni elementi di un insieme.</a:t>
            </a:r>
          </a:p>
          <a:p>
            <a:r>
              <a:rPr lang="it-IT" dirty="0"/>
              <a:t>A questo punto si dispone della distribuzione binomiale e, con essa, si ottiene la soluzione generale del problema delle parti. Infatti la probabilità che ha di vincere il giocatore A, a cui mancano </a:t>
            </a:r>
            <a:r>
              <a:rPr lang="it-IT" i="1" dirty="0"/>
              <a:t>h</a:t>
            </a:r>
            <a:r>
              <a:rPr lang="it-IT" dirty="0"/>
              <a:t> partite su </a:t>
            </a:r>
            <a:r>
              <a:rPr lang="it-IT" i="1" dirty="0"/>
              <a:t>h</a:t>
            </a:r>
            <a:r>
              <a:rPr lang="it-IT" dirty="0"/>
              <a:t> + </a:t>
            </a:r>
            <a:r>
              <a:rPr lang="it-IT" i="1" dirty="0"/>
              <a:t>k</a:t>
            </a:r>
            <a:r>
              <a:rPr lang="it-IT" dirty="0"/>
              <a:t> – 1, è data da</a:t>
            </a:r>
            <a:r>
              <a:rPr lang="it-IT" dirty="0" smtClean="0"/>
              <a:t>:</a:t>
            </a:r>
            <a:endParaRPr lang="it-IT"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322" y="3816864"/>
            <a:ext cx="3645151" cy="717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121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75656" y="776206"/>
            <a:ext cx="7668344" cy="3785652"/>
          </a:xfrm>
          <a:prstGeom prst="rect">
            <a:avLst/>
          </a:prstGeom>
          <a:noFill/>
        </p:spPr>
        <p:txBody>
          <a:bodyPr wrap="square" rtlCol="0">
            <a:spAutoFit/>
          </a:bodyPr>
          <a:lstStyle/>
          <a:p>
            <a:r>
              <a:rPr lang="it-IT" sz="2400" i="1" dirty="0"/>
              <a:t>A e B decidono di giocare a testa o croce con una moneta non truccata. Ogni mano, corrispondente a ogni lancio di moneta, è vinta da A se esce testa e da B se esce croce. Vince la </a:t>
            </a:r>
            <a:r>
              <a:rPr lang="it-IT" sz="2400" i="1" dirty="0" smtClean="0"/>
              <a:t>partita e quindi l’intera posta p </a:t>
            </a:r>
            <a:r>
              <a:rPr lang="it-IT" sz="2400" i="1" dirty="0"/>
              <a:t>il giocatore che per primo arrivi a vincere un numero convenuto n di mani. </a:t>
            </a:r>
            <a:r>
              <a:rPr lang="it-IT" sz="2400" i="1" dirty="0" smtClean="0"/>
              <a:t>Prima </a:t>
            </a:r>
            <a:r>
              <a:rPr lang="it-IT" sz="2400" i="1" dirty="0"/>
              <a:t>che la partita sia terminata, però, i giocatori interrompono il gioco; in quel momento A ha vinto </a:t>
            </a:r>
            <a:r>
              <a:rPr lang="it-IT" sz="2400" dirty="0"/>
              <a:t>a</a:t>
            </a:r>
            <a:r>
              <a:rPr lang="it-IT" sz="2400" i="1" dirty="0"/>
              <a:t> mani, mentre B ne ha vinte </a:t>
            </a:r>
            <a:r>
              <a:rPr lang="it-IT" sz="2400" dirty="0"/>
              <a:t>b</a:t>
            </a:r>
            <a:r>
              <a:rPr lang="it-IT" sz="2400" i="1" dirty="0"/>
              <a:t>. Come va </a:t>
            </a:r>
            <a:r>
              <a:rPr lang="it-IT" sz="2400" i="1" dirty="0" smtClean="0"/>
              <a:t>divisa </a:t>
            </a:r>
            <a:r>
              <a:rPr lang="it-IT" sz="2400" i="1" dirty="0"/>
              <a:t>la posta in </a:t>
            </a:r>
            <a:r>
              <a:rPr lang="it-IT" sz="2400" i="1" dirty="0" smtClean="0"/>
              <a:t>gioco in modo tale che la suddivisione sia </a:t>
            </a:r>
            <a:r>
              <a:rPr lang="it-IT" sz="2400" b="1" i="1" dirty="0" smtClean="0">
                <a:solidFill>
                  <a:srgbClr val="FF0000"/>
                </a:solidFill>
                <a:effectLst>
                  <a:outerShdw blurRad="38100" dist="38100" dir="2700000" algn="tl">
                    <a:srgbClr val="000000">
                      <a:alpha val="43137"/>
                    </a:srgbClr>
                  </a:outerShdw>
                </a:effectLst>
              </a:rPr>
              <a:t>equa</a:t>
            </a:r>
            <a:r>
              <a:rPr lang="it-IT" sz="2400" i="1" dirty="0" smtClean="0"/>
              <a:t>?</a:t>
            </a:r>
            <a:endParaRPr lang="it-IT" sz="24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4" y="915566"/>
            <a:ext cx="1571158" cy="2378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3347864" y="4331025"/>
            <a:ext cx="5256584" cy="523220"/>
          </a:xfrm>
          <a:prstGeom prst="rect">
            <a:avLst/>
          </a:prstGeom>
          <a:noFill/>
        </p:spPr>
        <p:txBody>
          <a:bodyPr wrap="square" rtlCol="0">
            <a:spAutoFit/>
          </a:bodyPr>
          <a:lstStyle/>
          <a:p>
            <a:r>
              <a:rPr lang="it-IT" sz="2800" b="1" dirty="0" smtClean="0">
                <a:solidFill>
                  <a:schemeClr val="accent2"/>
                </a:solidFill>
              </a:rPr>
              <a:t>[</a:t>
            </a:r>
            <a:r>
              <a:rPr lang="it-IT" sz="2800" b="1" i="1" dirty="0" smtClean="0">
                <a:solidFill>
                  <a:schemeClr val="accent2"/>
                </a:solidFill>
              </a:rPr>
              <a:t>n</a:t>
            </a:r>
            <a:r>
              <a:rPr lang="it-IT" sz="2800" b="1" dirty="0" smtClean="0">
                <a:solidFill>
                  <a:schemeClr val="accent2"/>
                </a:solidFill>
              </a:rPr>
              <a:t>; </a:t>
            </a:r>
            <a:r>
              <a:rPr lang="it-IT" sz="2800" b="1" i="1" dirty="0" smtClean="0">
                <a:solidFill>
                  <a:schemeClr val="accent2"/>
                </a:solidFill>
              </a:rPr>
              <a:t>a</a:t>
            </a:r>
            <a:r>
              <a:rPr lang="it-IT" sz="2800" b="1" dirty="0" smtClean="0">
                <a:solidFill>
                  <a:schemeClr val="accent2"/>
                </a:solidFill>
              </a:rPr>
              <a:t>, </a:t>
            </a:r>
            <a:r>
              <a:rPr lang="it-IT" sz="2800" b="1" i="1" dirty="0" smtClean="0">
                <a:solidFill>
                  <a:schemeClr val="accent2"/>
                </a:solidFill>
              </a:rPr>
              <a:t>b</a:t>
            </a:r>
            <a:r>
              <a:rPr lang="it-IT" sz="2800" b="1" dirty="0" smtClean="0">
                <a:solidFill>
                  <a:schemeClr val="accent2"/>
                </a:solidFill>
              </a:rPr>
              <a:t>]  </a:t>
            </a:r>
            <a:r>
              <a:rPr lang="it-IT" sz="2800" dirty="0" smtClean="0">
                <a:solidFill>
                  <a:schemeClr val="tx1"/>
                </a:solidFill>
              </a:rPr>
              <a:t>oppure  </a:t>
            </a:r>
            <a:r>
              <a:rPr lang="it-IT" sz="2800" b="1" dirty="0" smtClean="0">
                <a:solidFill>
                  <a:schemeClr val="accent2"/>
                </a:solidFill>
              </a:rPr>
              <a:t>[ - </a:t>
            </a:r>
            <a:r>
              <a:rPr lang="it-IT" sz="2800" b="1" i="1" dirty="0" smtClean="0">
                <a:solidFill>
                  <a:schemeClr val="accent2"/>
                </a:solidFill>
              </a:rPr>
              <a:t>h</a:t>
            </a:r>
            <a:r>
              <a:rPr lang="it-IT" sz="2800" b="1" dirty="0" smtClean="0">
                <a:solidFill>
                  <a:schemeClr val="accent2"/>
                </a:solidFill>
              </a:rPr>
              <a:t>, - </a:t>
            </a:r>
            <a:r>
              <a:rPr lang="it-IT" sz="2800" b="1" i="1" dirty="0" smtClean="0">
                <a:solidFill>
                  <a:schemeClr val="accent2"/>
                </a:solidFill>
              </a:rPr>
              <a:t>k</a:t>
            </a:r>
            <a:r>
              <a:rPr lang="it-IT" sz="2800" b="1" dirty="0" smtClean="0">
                <a:solidFill>
                  <a:schemeClr val="accent2"/>
                </a:solidFill>
              </a:rPr>
              <a:t>]</a:t>
            </a:r>
            <a:endParaRPr lang="it-IT" sz="2800" b="1" dirty="0">
              <a:solidFill>
                <a:schemeClr val="accent2"/>
              </a:solidFill>
            </a:endParaRPr>
          </a:p>
        </p:txBody>
      </p:sp>
      <p:sp>
        <p:nvSpPr>
          <p:cNvPr id="5" name="Titolo 2"/>
          <p:cNvSpPr>
            <a:spLocks noGrp="1"/>
          </p:cNvSpPr>
          <p:nvPr>
            <p:ph type="title"/>
          </p:nvPr>
        </p:nvSpPr>
        <p:spPr>
          <a:xfrm>
            <a:off x="1994026" y="0"/>
            <a:ext cx="6753328" cy="857250"/>
          </a:xfrm>
        </p:spPr>
        <p:txBody>
          <a:bodyPr>
            <a:normAutofit/>
          </a:bodyPr>
          <a:lstStyle/>
          <a:p>
            <a:pPr algn="ctr"/>
            <a:r>
              <a:rPr lang="it-IT" sz="3200" dirty="0" smtClean="0">
                <a:solidFill>
                  <a:srgbClr val="FF0000"/>
                </a:solidFill>
                <a:latin typeface="Arial" panose="020B0604020202020204" pitchFamily="34" charset="0"/>
                <a:cs typeface="Arial" panose="020B0604020202020204" pitchFamily="34" charset="0"/>
              </a:rPr>
              <a:t>Il problema in generale</a:t>
            </a:r>
            <a:endParaRPr lang="it-IT"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3997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encrypted-tbn2.gstatic.com/images?q=tbn:ANd9GcSGGfsu2Pk9ulLbrRf-yYG_vUEuYzGGJGcVl2Y9aNH8tDBWOffv"/>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4" descr="https://encrypted-tbn2.gstatic.com/images?q=tbn:ANd9GcSGGfsu2Pk9ulLbrRf-yYG_vUEuYzGGJGcVl2Y9aNH8tDBWOffv"/>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6" descr="https://encrypted-tbn2.gstatic.com/images?q=tbn:ANd9GcSGGfsu2Pk9ulLbrRf-yYG_vUEuYzGGJGcVl2Y9aNH8tDBWOffv"/>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AutoShape 8" descr="https://encrypted-tbn2.gstatic.com/images?q=tbn:ANd9GcSGGfsu2Pk9ulLbrRf-yYG_vUEuYzGGJGcVl2Y9aNH8tDBWOffv"/>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05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848" y="769938"/>
            <a:ext cx="2766592" cy="2017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sellaDiTesto 7"/>
          <p:cNvSpPr txBox="1"/>
          <p:nvPr/>
        </p:nvSpPr>
        <p:spPr>
          <a:xfrm>
            <a:off x="155575" y="123478"/>
            <a:ext cx="8808913" cy="523220"/>
          </a:xfrm>
          <a:prstGeom prst="rect">
            <a:avLst/>
          </a:prstGeom>
          <a:noFill/>
        </p:spPr>
        <p:txBody>
          <a:bodyPr wrap="square" rtlCol="0">
            <a:spAutoFit/>
          </a:bodyPr>
          <a:lstStyle/>
          <a:p>
            <a:r>
              <a:rPr lang="it-IT" sz="2800" i="1" dirty="0" smtClean="0">
                <a:solidFill>
                  <a:schemeClr val="accent2"/>
                </a:solidFill>
              </a:rPr>
              <a:t>Il problema nella storia fino a Pascal e </a:t>
            </a:r>
            <a:r>
              <a:rPr lang="it-IT" sz="2800" i="1" dirty="0" err="1" smtClean="0">
                <a:solidFill>
                  <a:schemeClr val="accent2"/>
                </a:solidFill>
              </a:rPr>
              <a:t>Fermat</a:t>
            </a:r>
            <a:r>
              <a:rPr lang="it-IT" sz="2800" i="1" dirty="0" smtClean="0">
                <a:solidFill>
                  <a:schemeClr val="accent2"/>
                </a:solidFill>
              </a:rPr>
              <a:t> …</a:t>
            </a:r>
            <a:endParaRPr lang="it-IT" sz="2800" i="1" dirty="0">
              <a:solidFill>
                <a:schemeClr val="accent2"/>
              </a:solidFill>
            </a:endParaRPr>
          </a:p>
        </p:txBody>
      </p:sp>
      <p:sp>
        <p:nvSpPr>
          <p:cNvPr id="9" name="AutoShape 11" descr="https://encrypted-tbn2.gstatic.com/images?q=tbn:ANd9GcQOHdrOgugP3CueTXVnBGqnmNyIUXGIbZVoRbUBOyai0eYXR09D"/>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06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2787774"/>
            <a:ext cx="1773209" cy="2283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555526"/>
            <a:ext cx="1722114" cy="2712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2"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6663" y="1923678"/>
            <a:ext cx="2488491" cy="31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431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5850" y="699542"/>
            <a:ext cx="9050293" cy="3970318"/>
          </a:xfrm>
          <a:prstGeom prst="rect">
            <a:avLst/>
          </a:prstGeom>
          <a:noFill/>
        </p:spPr>
        <p:txBody>
          <a:bodyPr wrap="square" rtlCol="0">
            <a:spAutoFit/>
          </a:bodyPr>
          <a:lstStyle/>
          <a:p>
            <a:endParaRPr lang="it-IT" sz="2000" dirty="0" smtClean="0"/>
          </a:p>
          <a:p>
            <a:endParaRPr lang="it-IT" sz="2000" dirty="0" smtClean="0"/>
          </a:p>
          <a:p>
            <a:r>
              <a:rPr lang="it-IT" sz="2400" dirty="0" err="1" smtClean="0"/>
              <a:t>Pacioli</a:t>
            </a:r>
            <a:r>
              <a:rPr lang="it-IT" sz="2400" dirty="0" smtClean="0"/>
              <a:t> </a:t>
            </a:r>
            <a:r>
              <a:rPr lang="it-IT" sz="2400" dirty="0"/>
              <a:t>affronta il problema (60; 20,50) e </a:t>
            </a:r>
            <a:r>
              <a:rPr lang="it-IT" sz="2400" dirty="0" smtClean="0"/>
              <a:t>propone di dividere la posta in parti direttamente proporzionali alle mani vinte prima dell’interruzione (rapportate al numero delle mani giocate):</a:t>
            </a:r>
          </a:p>
          <a:p>
            <a:endParaRPr lang="it-IT" sz="2400" dirty="0" smtClean="0"/>
          </a:p>
          <a:p>
            <a:r>
              <a:rPr lang="it-IT" sz="2400" i="1" dirty="0" smtClean="0"/>
              <a:t>V</a:t>
            </a:r>
            <a:r>
              <a:rPr lang="it-IT" sz="2400" dirty="0" smtClean="0"/>
              <a:t>(A) =                    </a:t>
            </a:r>
            <a:r>
              <a:rPr lang="it-IT" sz="2400" i="1" dirty="0" smtClean="0"/>
              <a:t>V</a:t>
            </a:r>
            <a:r>
              <a:rPr lang="it-IT" sz="2400" dirty="0" smtClean="0"/>
              <a:t>(B)=          </a:t>
            </a:r>
          </a:p>
          <a:p>
            <a:endParaRPr lang="it-IT" sz="2400" i="1" dirty="0" smtClean="0"/>
          </a:p>
          <a:p>
            <a:r>
              <a:rPr lang="it-IT" sz="2400" dirty="0" smtClean="0"/>
              <a:t>In generale la soluzione di </a:t>
            </a:r>
            <a:r>
              <a:rPr lang="it-IT" sz="2400" dirty="0" err="1" smtClean="0"/>
              <a:t>Pacioli</a:t>
            </a:r>
            <a:r>
              <a:rPr lang="it-IT" sz="2400" dirty="0" smtClean="0"/>
              <a:t> per il problema (</a:t>
            </a:r>
            <a:r>
              <a:rPr lang="it-IT" sz="2400" i="1" dirty="0" smtClean="0"/>
              <a:t>n</a:t>
            </a:r>
            <a:r>
              <a:rPr lang="it-IT" sz="2400" dirty="0" smtClean="0"/>
              <a:t>; </a:t>
            </a:r>
            <a:r>
              <a:rPr lang="it-IT" sz="2400" i="1" dirty="0" smtClean="0"/>
              <a:t>a</a:t>
            </a:r>
            <a:r>
              <a:rPr lang="it-IT" sz="2400" dirty="0" smtClean="0"/>
              <a:t>, </a:t>
            </a:r>
            <a:r>
              <a:rPr lang="it-IT" sz="2400" i="1" dirty="0" smtClean="0"/>
              <a:t>b</a:t>
            </a:r>
            <a:r>
              <a:rPr lang="it-IT" sz="2400" dirty="0" smtClean="0"/>
              <a:t>), con </a:t>
            </a:r>
            <a:r>
              <a:rPr lang="it-IT" sz="2400" i="1" dirty="0" smtClean="0"/>
              <a:t>p</a:t>
            </a:r>
            <a:r>
              <a:rPr lang="it-IT" sz="2400" dirty="0" smtClean="0"/>
              <a:t> come posta in gioco è: </a:t>
            </a:r>
          </a:p>
          <a:p>
            <a:endParaRPr lang="it-IT" sz="2000" i="1" dirty="0"/>
          </a:p>
        </p:txBody>
      </p:sp>
      <p:sp>
        <p:nvSpPr>
          <p:cNvPr id="6" name="Titolo 2"/>
          <p:cNvSpPr>
            <a:spLocks noGrp="1"/>
          </p:cNvSpPr>
          <p:nvPr>
            <p:ph type="title"/>
          </p:nvPr>
        </p:nvSpPr>
        <p:spPr>
          <a:xfrm>
            <a:off x="0" y="0"/>
            <a:ext cx="8229600" cy="699542"/>
          </a:xfrm>
        </p:spPr>
        <p:txBody>
          <a:bodyPr>
            <a:normAutofit/>
          </a:bodyPr>
          <a:lstStyle/>
          <a:p>
            <a:pPr algn="ctr"/>
            <a:r>
              <a:rPr lang="it-IT" sz="3200" dirty="0" smtClean="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soluzione di </a:t>
            </a:r>
            <a:r>
              <a:rPr lang="it-IT" sz="3200" dirty="0" err="1" smtClean="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Pacioli</a:t>
            </a:r>
            <a:r>
              <a:rPr lang="it-IT" sz="3200" dirty="0" smtClean="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(1494)</a:t>
            </a:r>
            <a:endParaRPr lang="it-IT" sz="3200"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78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37889" name="Object 1"/>
          <p:cNvGraphicFramePr>
            <a:graphicFrameLocks noChangeAspect="1"/>
          </p:cNvGraphicFramePr>
          <p:nvPr/>
        </p:nvGraphicFramePr>
        <p:xfrm>
          <a:off x="1187624" y="2499742"/>
          <a:ext cx="864096" cy="1008112"/>
        </p:xfrm>
        <a:graphic>
          <a:graphicData uri="http://schemas.openxmlformats.org/presentationml/2006/ole">
            <mc:AlternateContent xmlns:mc="http://schemas.openxmlformats.org/markup-compatibility/2006">
              <mc:Choice xmlns:v="urn:schemas-microsoft-com:vml" Requires="v">
                <p:oleObj spid="_x0000_s37903" name="Equation" r:id="rId3" imgW="342751" imgH="393529" progId="Equation.DSMT4">
                  <p:embed/>
                </p:oleObj>
              </mc:Choice>
              <mc:Fallback>
                <p:oleObj name="Equation" r:id="rId3" imgW="342751" imgH="393529"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2499742"/>
                        <a:ext cx="864096" cy="1008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1" name="Object 3"/>
          <p:cNvGraphicFramePr>
            <a:graphicFrameLocks noChangeAspect="1"/>
          </p:cNvGraphicFramePr>
          <p:nvPr/>
        </p:nvGraphicFramePr>
        <p:xfrm>
          <a:off x="3563888" y="2427735"/>
          <a:ext cx="864673" cy="1008112"/>
        </p:xfrm>
        <a:graphic>
          <a:graphicData uri="http://schemas.openxmlformats.org/presentationml/2006/ole">
            <mc:AlternateContent xmlns:mc="http://schemas.openxmlformats.org/markup-compatibility/2006">
              <mc:Choice xmlns:v="urn:schemas-microsoft-com:vml" Requires="v">
                <p:oleObj spid="_x0000_s37904" name="Equation" r:id="rId5" imgW="342720" imgH="393480" progId="Equation.DSMT4">
                  <p:embed/>
                </p:oleObj>
              </mc:Choice>
              <mc:Fallback>
                <p:oleObj name="Equation" r:id="rId5" imgW="342720" imgH="3934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888" y="2427735"/>
                        <a:ext cx="864673" cy="1008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89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37892" name="Object 4"/>
          <p:cNvGraphicFramePr>
            <a:graphicFrameLocks noChangeAspect="1"/>
          </p:cNvGraphicFramePr>
          <p:nvPr/>
        </p:nvGraphicFramePr>
        <p:xfrm>
          <a:off x="3635896" y="4083918"/>
          <a:ext cx="2206531" cy="936104"/>
        </p:xfrm>
        <a:graphic>
          <a:graphicData uri="http://schemas.openxmlformats.org/presentationml/2006/ole">
            <mc:AlternateContent xmlns:mc="http://schemas.openxmlformats.org/markup-compatibility/2006">
              <mc:Choice xmlns:v="urn:schemas-microsoft-com:vml" Requires="v">
                <p:oleObj spid="_x0000_s37905" name="Equation" r:id="rId7" imgW="952087" imgH="393529" progId="Equation.DSMT4">
                  <p:embed/>
                </p:oleObj>
              </mc:Choice>
              <mc:Fallback>
                <p:oleObj name="Equation" r:id="rId7" imgW="952087" imgH="393529"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35896" y="4083918"/>
                        <a:ext cx="2206531" cy="936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89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37894" name="Object 6"/>
          <p:cNvGraphicFramePr>
            <a:graphicFrameLocks noChangeAspect="1"/>
          </p:cNvGraphicFramePr>
          <p:nvPr/>
        </p:nvGraphicFramePr>
        <p:xfrm>
          <a:off x="6588224" y="4011910"/>
          <a:ext cx="2184243" cy="936104"/>
        </p:xfrm>
        <a:graphic>
          <a:graphicData uri="http://schemas.openxmlformats.org/presentationml/2006/ole">
            <mc:AlternateContent xmlns:mc="http://schemas.openxmlformats.org/markup-compatibility/2006">
              <mc:Choice xmlns:v="urn:schemas-microsoft-com:vml" Requires="v">
                <p:oleObj spid="_x0000_s37906" name="Equation" r:id="rId9" imgW="939392" imgH="393529" progId="Equation.DSMT4">
                  <p:embed/>
                </p:oleObj>
              </mc:Choice>
              <mc:Fallback>
                <p:oleObj name="Equation" r:id="rId9" imgW="939392" imgH="393529"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88224" y="4011910"/>
                        <a:ext cx="2184243" cy="936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80312" y="0"/>
            <a:ext cx="1763688" cy="1286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2116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1491630"/>
            <a:ext cx="1414584"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olo 2"/>
          <p:cNvSpPr>
            <a:spLocks noGrp="1"/>
          </p:cNvSpPr>
          <p:nvPr>
            <p:ph type="title"/>
          </p:nvPr>
        </p:nvSpPr>
        <p:spPr>
          <a:xfrm>
            <a:off x="448868" y="0"/>
            <a:ext cx="8229600" cy="699542"/>
          </a:xfrm>
        </p:spPr>
        <p:txBody>
          <a:bodyPr>
            <a:normAutofit/>
          </a:bodyPr>
          <a:lstStyle/>
          <a:p>
            <a:pPr algn="ctr"/>
            <a:r>
              <a:rPr lang="it-IT" sz="3200" dirty="0" smtClean="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soluzione di Cardano (1529)</a:t>
            </a:r>
            <a:endParaRPr lang="it-IT" sz="3200"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CasellaDiTesto 6"/>
          <p:cNvSpPr txBox="1"/>
          <p:nvPr/>
        </p:nvSpPr>
        <p:spPr>
          <a:xfrm>
            <a:off x="179512" y="627534"/>
            <a:ext cx="8136904" cy="3785652"/>
          </a:xfrm>
          <a:prstGeom prst="rect">
            <a:avLst/>
          </a:prstGeom>
          <a:noFill/>
        </p:spPr>
        <p:txBody>
          <a:bodyPr wrap="square" rtlCol="0">
            <a:spAutoFit/>
          </a:bodyPr>
          <a:lstStyle/>
          <a:p>
            <a:r>
              <a:rPr lang="it-IT" sz="2400" dirty="0" smtClean="0"/>
              <a:t>Cardano propone di dividere la posta in parti inversamente proporzionali al numero di mani che i due giocatori devono ancora vincere per potersi aggiudicare l’intera partita rapportate al numero delle mani ancora da giocare.</a:t>
            </a:r>
          </a:p>
          <a:p>
            <a:r>
              <a:rPr lang="it-IT" sz="2400" dirty="0" smtClean="0"/>
              <a:t>Nell’esempio (60; 20, 50) = (– 40, – 10) si ottiene</a:t>
            </a:r>
          </a:p>
          <a:p>
            <a:endParaRPr lang="it-IT" sz="2400" i="1" dirty="0" smtClean="0"/>
          </a:p>
          <a:p>
            <a:r>
              <a:rPr lang="it-IT" sz="2400" i="1" dirty="0" smtClean="0"/>
              <a:t>V</a:t>
            </a:r>
            <a:r>
              <a:rPr lang="it-IT" sz="2400" dirty="0" smtClean="0"/>
              <a:t>(A)=              </a:t>
            </a:r>
            <a:r>
              <a:rPr lang="it-IT" sz="2400" i="1" dirty="0" smtClean="0"/>
              <a:t>V</a:t>
            </a:r>
            <a:r>
              <a:rPr lang="it-IT" sz="2400" dirty="0" smtClean="0"/>
              <a:t>(B)=        </a:t>
            </a:r>
          </a:p>
          <a:p>
            <a:endParaRPr lang="it-IT" sz="2400" dirty="0" smtClean="0"/>
          </a:p>
          <a:p>
            <a:r>
              <a:rPr lang="it-IT" sz="2400" dirty="0" smtClean="0"/>
              <a:t>In generale, se </a:t>
            </a:r>
            <a:r>
              <a:rPr lang="it-IT" sz="2400" i="1" dirty="0" smtClean="0"/>
              <a:t>h</a:t>
            </a:r>
            <a:r>
              <a:rPr lang="it-IT" sz="2400" dirty="0" smtClean="0"/>
              <a:t> = </a:t>
            </a:r>
            <a:r>
              <a:rPr lang="it-IT" sz="2400" i="1" dirty="0" smtClean="0"/>
              <a:t>n</a:t>
            </a:r>
            <a:r>
              <a:rPr lang="it-IT" sz="2400" dirty="0" smtClean="0"/>
              <a:t> – </a:t>
            </a:r>
            <a:r>
              <a:rPr lang="it-IT" sz="2400" i="1" dirty="0" smtClean="0"/>
              <a:t>a</a:t>
            </a:r>
            <a:r>
              <a:rPr lang="it-IT" sz="2400" dirty="0" smtClean="0"/>
              <a:t> e </a:t>
            </a:r>
            <a:r>
              <a:rPr lang="it-IT" sz="2400" i="1" dirty="0" smtClean="0"/>
              <a:t>k</a:t>
            </a:r>
            <a:r>
              <a:rPr lang="it-IT" sz="2400" dirty="0" smtClean="0"/>
              <a:t> = </a:t>
            </a:r>
            <a:r>
              <a:rPr lang="it-IT" sz="2400" i="1" dirty="0" smtClean="0"/>
              <a:t>n</a:t>
            </a:r>
            <a:r>
              <a:rPr lang="it-IT" sz="2400" dirty="0" smtClean="0"/>
              <a:t> – </a:t>
            </a:r>
            <a:r>
              <a:rPr lang="it-IT" sz="2400" i="1" dirty="0" smtClean="0"/>
              <a:t>b</a:t>
            </a:r>
            <a:r>
              <a:rPr lang="it-IT" sz="2400" dirty="0" smtClean="0"/>
              <a:t> si ha:</a:t>
            </a:r>
          </a:p>
          <a:p>
            <a:endParaRPr lang="it-IT" sz="2400"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2049" name="Object 1"/>
          <p:cNvGraphicFramePr>
            <a:graphicFrameLocks noChangeAspect="1"/>
          </p:cNvGraphicFramePr>
          <p:nvPr/>
        </p:nvGraphicFramePr>
        <p:xfrm>
          <a:off x="1043608" y="2571750"/>
          <a:ext cx="576064" cy="1051943"/>
        </p:xfrm>
        <a:graphic>
          <a:graphicData uri="http://schemas.openxmlformats.org/presentationml/2006/ole">
            <mc:AlternateContent xmlns:mc="http://schemas.openxmlformats.org/markup-compatibility/2006">
              <mc:Choice xmlns:v="urn:schemas-microsoft-com:vml" Requires="v">
                <p:oleObj spid="_x0000_s2063" name="Equation" r:id="rId4" imgW="215713" imgH="393359" progId="Equation.DSMT4">
                  <p:embed/>
                </p:oleObj>
              </mc:Choice>
              <mc:Fallback>
                <p:oleObj name="Equation" r:id="rId4" imgW="215713" imgH="393359"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2571750"/>
                        <a:ext cx="576064" cy="10519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3"/>
          <p:cNvGraphicFramePr>
            <a:graphicFrameLocks noChangeAspect="1"/>
          </p:cNvGraphicFramePr>
          <p:nvPr/>
        </p:nvGraphicFramePr>
        <p:xfrm>
          <a:off x="3059832" y="2571750"/>
          <a:ext cx="611188" cy="1052512"/>
        </p:xfrm>
        <a:graphic>
          <a:graphicData uri="http://schemas.openxmlformats.org/presentationml/2006/ole">
            <mc:AlternateContent xmlns:mc="http://schemas.openxmlformats.org/markup-compatibility/2006">
              <mc:Choice xmlns:v="urn:schemas-microsoft-com:vml" Requires="v">
                <p:oleObj spid="_x0000_s2064" name="Equation" r:id="rId6" imgW="228600" imgH="393480" progId="Equation.DSMT4">
                  <p:embed/>
                </p:oleObj>
              </mc:Choice>
              <mc:Fallback>
                <p:oleObj name="Equation" r:id="rId6" imgW="228600" imgH="39348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9832" y="2571750"/>
                        <a:ext cx="611188" cy="1052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2052" name="Object 4"/>
          <p:cNvGraphicFramePr>
            <a:graphicFrameLocks noChangeAspect="1"/>
          </p:cNvGraphicFramePr>
          <p:nvPr/>
        </p:nvGraphicFramePr>
        <p:xfrm>
          <a:off x="2771800" y="3939902"/>
          <a:ext cx="2964961" cy="1203598"/>
        </p:xfrm>
        <a:graphic>
          <a:graphicData uri="http://schemas.openxmlformats.org/presentationml/2006/ole">
            <mc:AlternateContent xmlns:mc="http://schemas.openxmlformats.org/markup-compatibility/2006">
              <mc:Choice xmlns:v="urn:schemas-microsoft-com:vml" Requires="v">
                <p:oleObj spid="_x0000_s2065" name="Equation" r:id="rId8" imgW="965200" imgH="393700" progId="Equation.DSMT4">
                  <p:embed/>
                </p:oleObj>
              </mc:Choice>
              <mc:Fallback>
                <p:oleObj name="Equation" r:id="rId8" imgW="965200" imgH="393700" progId="Equation.DSMT4">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1800" y="3939902"/>
                        <a:ext cx="2964961" cy="12035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2054" name="Object 6"/>
          <p:cNvGraphicFramePr>
            <a:graphicFrameLocks noChangeAspect="1"/>
          </p:cNvGraphicFramePr>
          <p:nvPr/>
        </p:nvGraphicFramePr>
        <p:xfrm>
          <a:off x="6084168" y="3914355"/>
          <a:ext cx="2696749" cy="1105667"/>
        </p:xfrm>
        <a:graphic>
          <a:graphicData uri="http://schemas.openxmlformats.org/presentationml/2006/ole">
            <mc:AlternateContent xmlns:mc="http://schemas.openxmlformats.org/markup-compatibility/2006">
              <mc:Choice xmlns:v="urn:schemas-microsoft-com:vml" Requires="v">
                <p:oleObj spid="_x0000_s2066" name="Equation" r:id="rId10" imgW="952087" imgH="393529" progId="Equation.DSMT4">
                  <p:embed/>
                </p:oleObj>
              </mc:Choice>
              <mc:Fallback>
                <p:oleObj name="Equation" r:id="rId10" imgW="952087" imgH="393529"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84168" y="3914355"/>
                        <a:ext cx="2696749" cy="11056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95107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627534"/>
            <a:ext cx="9144000" cy="3046988"/>
          </a:xfrm>
          <a:prstGeom prst="rect">
            <a:avLst/>
          </a:prstGeom>
          <a:noFill/>
        </p:spPr>
        <p:txBody>
          <a:bodyPr wrap="square" rtlCol="0">
            <a:spAutoFit/>
          </a:bodyPr>
          <a:lstStyle/>
          <a:p>
            <a:r>
              <a:rPr lang="it-IT" sz="2400" dirty="0" err="1" smtClean="0"/>
              <a:t>Cataneo</a:t>
            </a:r>
            <a:r>
              <a:rPr lang="it-IT" sz="2400" dirty="0" smtClean="0"/>
              <a:t> ragiona sul </a:t>
            </a:r>
            <a:r>
              <a:rPr lang="it-IT" sz="2400" dirty="0"/>
              <a:t>numero massimo di mani che possono essere giocate affinché il gioco si </a:t>
            </a:r>
            <a:r>
              <a:rPr lang="it-IT" sz="2400" dirty="0" smtClean="0"/>
              <a:t>concluda, che </a:t>
            </a:r>
            <a:r>
              <a:rPr lang="it-IT" sz="2400" dirty="0"/>
              <a:t>è </a:t>
            </a:r>
            <a:r>
              <a:rPr lang="it-IT" sz="2400" dirty="0" smtClean="0"/>
              <a:t>2</a:t>
            </a:r>
            <a:r>
              <a:rPr lang="it-IT" sz="2400" i="1" dirty="0" smtClean="0"/>
              <a:t>n</a:t>
            </a:r>
            <a:r>
              <a:rPr lang="it-IT" sz="2400" dirty="0" smtClean="0"/>
              <a:t> </a:t>
            </a:r>
            <a:r>
              <a:rPr lang="it-IT" sz="2400" dirty="0"/>
              <a:t>– 1. Per esempio, nel caso </a:t>
            </a:r>
            <a:r>
              <a:rPr lang="it-IT" sz="2400" dirty="0" smtClean="0"/>
              <a:t>(</a:t>
            </a:r>
            <a:r>
              <a:rPr lang="it-IT" sz="2400" dirty="0"/>
              <a:t>8; 5,3), il numero massimo di mani </a:t>
            </a:r>
            <a:r>
              <a:rPr lang="it-IT" sz="2400" dirty="0" smtClean="0"/>
              <a:t>è 15. </a:t>
            </a:r>
            <a:r>
              <a:rPr lang="it-IT" sz="2400" dirty="0" err="1"/>
              <a:t>Cataneo</a:t>
            </a:r>
            <a:r>
              <a:rPr lang="it-IT" sz="2400" dirty="0"/>
              <a:t> </a:t>
            </a:r>
            <a:r>
              <a:rPr lang="it-IT" sz="2400" dirty="0" smtClean="0"/>
              <a:t>suddivide una </a:t>
            </a:r>
            <a:r>
              <a:rPr lang="it-IT" sz="2400" dirty="0"/>
              <a:t>porzione della posta </a:t>
            </a:r>
            <a:r>
              <a:rPr lang="it-IT" sz="2400" dirty="0" smtClean="0"/>
              <a:t>in base al </a:t>
            </a:r>
            <a:r>
              <a:rPr lang="it-IT" sz="2400" dirty="0"/>
              <a:t>punteggio che hanno i due giocatori al momento dell’interruzione </a:t>
            </a:r>
            <a:r>
              <a:rPr lang="it-IT" sz="2400" dirty="0" smtClean="0"/>
              <a:t>e la porzione rimanente la suddivide in parti uguali. A </a:t>
            </a:r>
            <a:r>
              <a:rPr lang="it-IT" sz="2400" dirty="0"/>
              <a:t>prende i </a:t>
            </a:r>
            <a:r>
              <a:rPr lang="it-IT" sz="2400" dirty="0" smtClean="0"/>
              <a:t>5/15  </a:t>
            </a:r>
            <a:r>
              <a:rPr lang="it-IT" sz="2400" dirty="0"/>
              <a:t>della posta e B ne prende </a:t>
            </a:r>
            <a:r>
              <a:rPr lang="it-IT" sz="2400" dirty="0" smtClean="0"/>
              <a:t>i 3/15 </a:t>
            </a:r>
            <a:r>
              <a:rPr lang="it-IT" sz="2400" dirty="0"/>
              <a:t>. Gli altri </a:t>
            </a:r>
            <a:r>
              <a:rPr lang="it-IT" sz="2400" dirty="0" smtClean="0"/>
              <a:t>7/15 della </a:t>
            </a:r>
            <a:r>
              <a:rPr lang="it-IT" sz="2400" dirty="0"/>
              <a:t>posta vanno divisi in parti uguali.  </a:t>
            </a:r>
            <a:r>
              <a:rPr lang="it-IT" sz="2400" dirty="0" smtClean="0"/>
              <a:t>Generalizzando: </a:t>
            </a:r>
            <a:endParaRPr lang="it-IT" sz="2400"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9348" y="0"/>
            <a:ext cx="894652" cy="1131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olo 2"/>
          <p:cNvSpPr>
            <a:spLocks noGrp="1"/>
          </p:cNvSpPr>
          <p:nvPr>
            <p:ph type="title"/>
          </p:nvPr>
        </p:nvSpPr>
        <p:spPr>
          <a:xfrm>
            <a:off x="448868" y="0"/>
            <a:ext cx="8229600" cy="699542"/>
          </a:xfrm>
        </p:spPr>
        <p:txBody>
          <a:bodyPr>
            <a:normAutofit/>
          </a:bodyPr>
          <a:lstStyle/>
          <a:p>
            <a:pPr algn="ctr"/>
            <a:r>
              <a:rPr lang="it-IT" sz="3200" dirty="0" smtClean="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soluzione di </a:t>
            </a:r>
            <a:r>
              <a:rPr lang="it-IT" sz="3200" dirty="0" err="1" smtClean="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Cataneo</a:t>
            </a:r>
            <a:r>
              <a:rPr lang="it-IT" sz="3200" dirty="0" smtClean="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(1559)</a:t>
            </a:r>
            <a:endParaRPr lang="it-IT" sz="3200"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11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91137" name="Object 1"/>
          <p:cNvGraphicFramePr>
            <a:graphicFrameLocks noChangeAspect="1"/>
          </p:cNvGraphicFramePr>
          <p:nvPr/>
        </p:nvGraphicFramePr>
        <p:xfrm>
          <a:off x="0" y="3651870"/>
          <a:ext cx="3985560" cy="1224136"/>
        </p:xfrm>
        <a:graphic>
          <a:graphicData uri="http://schemas.openxmlformats.org/presentationml/2006/ole">
            <mc:AlternateContent xmlns:mc="http://schemas.openxmlformats.org/markup-compatibility/2006">
              <mc:Choice xmlns:v="urn:schemas-microsoft-com:vml" Requires="v">
                <p:oleObj spid="_x0000_s91144" name="Equation" r:id="rId4" imgW="1333440" imgH="406080" progId="Equation.DSMT4">
                  <p:embed/>
                </p:oleObj>
              </mc:Choice>
              <mc:Fallback>
                <p:oleObj name="Equation" r:id="rId4" imgW="1333440" imgH="40608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51870"/>
                        <a:ext cx="3985560" cy="12241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1139" name="Object 3"/>
          <p:cNvGraphicFramePr>
            <a:graphicFrameLocks noChangeAspect="1"/>
          </p:cNvGraphicFramePr>
          <p:nvPr/>
        </p:nvGraphicFramePr>
        <p:xfrm>
          <a:off x="4259212" y="3652043"/>
          <a:ext cx="3913188" cy="1223963"/>
        </p:xfrm>
        <a:graphic>
          <a:graphicData uri="http://schemas.openxmlformats.org/presentationml/2006/ole">
            <mc:AlternateContent xmlns:mc="http://schemas.openxmlformats.org/markup-compatibility/2006">
              <mc:Choice xmlns:v="urn:schemas-microsoft-com:vml" Requires="v">
                <p:oleObj spid="_x0000_s91145" name="Equation" r:id="rId6" imgW="1307880" imgH="406080" progId="Equation.DSMT4">
                  <p:embed/>
                </p:oleObj>
              </mc:Choice>
              <mc:Fallback>
                <p:oleObj name="Equation" r:id="rId6" imgW="1307880" imgH="406080"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9212" y="3652043"/>
                        <a:ext cx="3913188" cy="1223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48884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1419622"/>
            <a:ext cx="1645923" cy="3002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1419622"/>
            <a:ext cx="1638876"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179512" y="555526"/>
            <a:ext cx="8821271" cy="830997"/>
          </a:xfrm>
          <a:prstGeom prst="rect">
            <a:avLst/>
          </a:prstGeom>
          <a:noFill/>
        </p:spPr>
        <p:txBody>
          <a:bodyPr wrap="square" rtlCol="0">
            <a:spAutoFit/>
          </a:bodyPr>
          <a:lstStyle/>
          <a:p>
            <a:r>
              <a:rPr lang="it-IT" sz="2400" dirty="0" smtClean="0"/>
              <a:t>Postulato di Pascal: «se a uno dei due giocatori manca una partita per vincere, allora gli spetta metà della posta in gioco»</a:t>
            </a:r>
            <a:endParaRPr lang="it-IT" sz="2400" dirty="0"/>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2715766"/>
            <a:ext cx="176212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752" y="1419622"/>
            <a:ext cx="1891238" cy="2952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sellaDiTesto 2"/>
          <p:cNvSpPr txBox="1"/>
          <p:nvPr/>
        </p:nvSpPr>
        <p:spPr>
          <a:xfrm>
            <a:off x="611560" y="3651870"/>
            <a:ext cx="1762125" cy="461665"/>
          </a:xfrm>
          <a:prstGeom prst="rect">
            <a:avLst/>
          </a:prstGeom>
          <a:noFill/>
        </p:spPr>
        <p:txBody>
          <a:bodyPr wrap="square" rtlCol="0">
            <a:spAutoFit/>
          </a:bodyPr>
          <a:lstStyle/>
          <a:p>
            <a:r>
              <a:rPr lang="it-IT" sz="2400" dirty="0" smtClean="0"/>
              <a:t>12€ ad A</a:t>
            </a:r>
            <a:endParaRPr lang="it-IT" sz="2400" dirty="0"/>
          </a:p>
        </p:txBody>
      </p:sp>
      <p:sp>
        <p:nvSpPr>
          <p:cNvPr id="10" name="CasellaDiTesto 9"/>
          <p:cNvSpPr txBox="1"/>
          <p:nvPr/>
        </p:nvSpPr>
        <p:spPr>
          <a:xfrm>
            <a:off x="2771800" y="3939902"/>
            <a:ext cx="1579578" cy="461665"/>
          </a:xfrm>
          <a:prstGeom prst="rect">
            <a:avLst/>
          </a:prstGeom>
          <a:noFill/>
        </p:spPr>
        <p:txBody>
          <a:bodyPr wrap="square" rtlCol="0">
            <a:spAutoFit/>
          </a:bodyPr>
          <a:lstStyle/>
          <a:p>
            <a:r>
              <a:rPr lang="it-IT" sz="2400" dirty="0" smtClean="0"/>
              <a:t>+6 € ad A</a:t>
            </a:r>
            <a:endParaRPr lang="it-IT" sz="2400" dirty="0"/>
          </a:p>
        </p:txBody>
      </p:sp>
      <p:sp>
        <p:nvSpPr>
          <p:cNvPr id="11" name="CasellaDiTesto 10"/>
          <p:cNvSpPr txBox="1"/>
          <p:nvPr/>
        </p:nvSpPr>
        <p:spPr>
          <a:xfrm>
            <a:off x="4427984" y="4083918"/>
            <a:ext cx="1762125" cy="461665"/>
          </a:xfrm>
          <a:prstGeom prst="rect">
            <a:avLst/>
          </a:prstGeom>
          <a:noFill/>
        </p:spPr>
        <p:txBody>
          <a:bodyPr wrap="square" rtlCol="0">
            <a:spAutoFit/>
          </a:bodyPr>
          <a:lstStyle/>
          <a:p>
            <a:r>
              <a:rPr lang="it-IT" sz="2400" dirty="0" smtClean="0"/>
              <a:t>+3 € ad A</a:t>
            </a:r>
            <a:endParaRPr lang="it-IT" sz="2400" dirty="0"/>
          </a:p>
        </p:txBody>
      </p:sp>
      <p:sp>
        <p:nvSpPr>
          <p:cNvPr id="12" name="CasellaDiTesto 11"/>
          <p:cNvSpPr txBox="1"/>
          <p:nvPr/>
        </p:nvSpPr>
        <p:spPr>
          <a:xfrm>
            <a:off x="5868144" y="4299942"/>
            <a:ext cx="3107895" cy="464577"/>
          </a:xfrm>
          <a:prstGeom prst="rect">
            <a:avLst/>
          </a:prstGeom>
          <a:noFill/>
        </p:spPr>
        <p:txBody>
          <a:bodyPr wrap="square" rtlCol="0">
            <a:spAutoFit/>
          </a:bodyPr>
          <a:lstStyle/>
          <a:p>
            <a:r>
              <a:rPr lang="it-IT" sz="2400" dirty="0" smtClean="0"/>
              <a:t>21 € ad A e 3 a B</a:t>
            </a:r>
            <a:endParaRPr lang="it-IT" sz="2400" dirty="0"/>
          </a:p>
        </p:txBody>
      </p:sp>
      <p:sp>
        <p:nvSpPr>
          <p:cNvPr id="13" name="Titolo 2"/>
          <p:cNvSpPr>
            <a:spLocks noGrp="1"/>
          </p:cNvSpPr>
          <p:nvPr>
            <p:ph type="title"/>
          </p:nvPr>
        </p:nvSpPr>
        <p:spPr>
          <a:xfrm>
            <a:off x="448868" y="0"/>
            <a:ext cx="8229600" cy="699542"/>
          </a:xfrm>
        </p:spPr>
        <p:txBody>
          <a:bodyPr>
            <a:normAutofit/>
          </a:bodyPr>
          <a:lstStyle/>
          <a:p>
            <a:pPr algn="ctr"/>
            <a:r>
              <a:rPr lang="it-IT" sz="3200" dirty="0" smtClean="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soluzione di Pascal (1654)</a:t>
            </a:r>
            <a:endParaRPr lang="it-IT" sz="3200"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688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p:cTn id="7" dur="500" fill="hold"/>
                                        <p:tgtEl>
                                          <p:spTgt spid="1029"/>
                                        </p:tgtEl>
                                        <p:attrNameLst>
                                          <p:attrName>ppt_w</p:attrName>
                                        </p:attrNameLst>
                                      </p:cBhvr>
                                      <p:tavLst>
                                        <p:tav tm="0">
                                          <p:val>
                                            <p:fltVal val="0"/>
                                          </p:val>
                                        </p:tav>
                                        <p:tav tm="100000">
                                          <p:val>
                                            <p:strVal val="#ppt_w"/>
                                          </p:val>
                                        </p:tav>
                                      </p:tavLst>
                                    </p:anim>
                                    <p:anim calcmode="lin" valueType="num">
                                      <p:cBhvr>
                                        <p:cTn id="8" dur="500" fill="hold"/>
                                        <p:tgtEl>
                                          <p:spTgt spid="1029"/>
                                        </p:tgtEl>
                                        <p:attrNameLst>
                                          <p:attrName>ppt_h</p:attrName>
                                        </p:attrNameLst>
                                      </p:cBhvr>
                                      <p:tavLst>
                                        <p:tav tm="0">
                                          <p:val>
                                            <p:fltVal val="0"/>
                                          </p:val>
                                        </p:tav>
                                        <p:tav tm="100000">
                                          <p:val>
                                            <p:strVal val="#ppt_h"/>
                                          </p:val>
                                        </p:tav>
                                      </p:tavLst>
                                    </p:anim>
                                    <p:animEffect transition="in" filter="fade">
                                      <p:cBhvr>
                                        <p:cTn id="9" dur="500"/>
                                        <p:tgtEl>
                                          <p:spTgt spid="102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 calcmode="lin" valueType="num">
                                      <p:cBhvr>
                                        <p:cTn id="19" dur="500" fill="hold"/>
                                        <p:tgtEl>
                                          <p:spTgt spid="1030"/>
                                        </p:tgtEl>
                                        <p:attrNameLst>
                                          <p:attrName>ppt_w</p:attrName>
                                        </p:attrNameLst>
                                      </p:cBhvr>
                                      <p:tavLst>
                                        <p:tav tm="0">
                                          <p:val>
                                            <p:fltVal val="0"/>
                                          </p:val>
                                        </p:tav>
                                        <p:tav tm="100000">
                                          <p:val>
                                            <p:strVal val="#ppt_w"/>
                                          </p:val>
                                        </p:tav>
                                      </p:tavLst>
                                    </p:anim>
                                    <p:anim calcmode="lin" valueType="num">
                                      <p:cBhvr>
                                        <p:cTn id="20" dur="500" fill="hold"/>
                                        <p:tgtEl>
                                          <p:spTgt spid="1030"/>
                                        </p:tgtEl>
                                        <p:attrNameLst>
                                          <p:attrName>ppt_h</p:attrName>
                                        </p:attrNameLst>
                                      </p:cBhvr>
                                      <p:tavLst>
                                        <p:tav tm="0">
                                          <p:val>
                                            <p:fltVal val="0"/>
                                          </p:val>
                                        </p:tav>
                                        <p:tav tm="100000">
                                          <p:val>
                                            <p:strVal val="#ppt_h"/>
                                          </p:val>
                                        </p:tav>
                                      </p:tavLst>
                                    </p:anim>
                                    <p:animEffect transition="in" filter="fade">
                                      <p:cBhvr>
                                        <p:cTn id="21" dur="500"/>
                                        <p:tgtEl>
                                          <p:spTgt spid="10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027"/>
                                        </p:tgtEl>
                                        <p:attrNameLst>
                                          <p:attrName>style.visibility</p:attrName>
                                        </p:attrNameLst>
                                      </p:cBhvr>
                                      <p:to>
                                        <p:strVal val="visible"/>
                                      </p:to>
                                    </p:set>
                                    <p:anim calcmode="lin" valueType="num">
                                      <p:cBhvr>
                                        <p:cTn id="31" dur="500" fill="hold"/>
                                        <p:tgtEl>
                                          <p:spTgt spid="1027"/>
                                        </p:tgtEl>
                                        <p:attrNameLst>
                                          <p:attrName>ppt_w</p:attrName>
                                        </p:attrNameLst>
                                      </p:cBhvr>
                                      <p:tavLst>
                                        <p:tav tm="0">
                                          <p:val>
                                            <p:fltVal val="0"/>
                                          </p:val>
                                        </p:tav>
                                        <p:tav tm="100000">
                                          <p:val>
                                            <p:strVal val="#ppt_w"/>
                                          </p:val>
                                        </p:tav>
                                      </p:tavLst>
                                    </p:anim>
                                    <p:anim calcmode="lin" valueType="num">
                                      <p:cBhvr>
                                        <p:cTn id="32" dur="500" fill="hold"/>
                                        <p:tgtEl>
                                          <p:spTgt spid="1027"/>
                                        </p:tgtEl>
                                        <p:attrNameLst>
                                          <p:attrName>ppt_h</p:attrName>
                                        </p:attrNameLst>
                                      </p:cBhvr>
                                      <p:tavLst>
                                        <p:tav tm="0">
                                          <p:val>
                                            <p:fltVal val="0"/>
                                          </p:val>
                                        </p:tav>
                                        <p:tav tm="100000">
                                          <p:val>
                                            <p:strVal val="#ppt_h"/>
                                          </p:val>
                                        </p:tav>
                                      </p:tavLst>
                                    </p:anim>
                                    <p:animEffect transition="in" filter="fade">
                                      <p:cBhvr>
                                        <p:cTn id="33" dur="500"/>
                                        <p:tgtEl>
                                          <p:spTgt spid="102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028"/>
                                        </p:tgtEl>
                                        <p:attrNameLst>
                                          <p:attrName>style.visibility</p:attrName>
                                        </p:attrNameLst>
                                      </p:cBhvr>
                                      <p:to>
                                        <p:strVal val="visible"/>
                                      </p:to>
                                    </p:set>
                                    <p:anim calcmode="lin" valueType="num">
                                      <p:cBhvr>
                                        <p:cTn id="43" dur="500" fill="hold"/>
                                        <p:tgtEl>
                                          <p:spTgt spid="1028"/>
                                        </p:tgtEl>
                                        <p:attrNameLst>
                                          <p:attrName>ppt_w</p:attrName>
                                        </p:attrNameLst>
                                      </p:cBhvr>
                                      <p:tavLst>
                                        <p:tav tm="0">
                                          <p:val>
                                            <p:fltVal val="0"/>
                                          </p:val>
                                        </p:tav>
                                        <p:tav tm="100000">
                                          <p:val>
                                            <p:strVal val="#ppt_w"/>
                                          </p:val>
                                        </p:tav>
                                      </p:tavLst>
                                    </p:anim>
                                    <p:anim calcmode="lin" valueType="num">
                                      <p:cBhvr>
                                        <p:cTn id="44" dur="500" fill="hold"/>
                                        <p:tgtEl>
                                          <p:spTgt spid="1028"/>
                                        </p:tgtEl>
                                        <p:attrNameLst>
                                          <p:attrName>ppt_h</p:attrName>
                                        </p:attrNameLst>
                                      </p:cBhvr>
                                      <p:tavLst>
                                        <p:tav tm="0">
                                          <p:val>
                                            <p:fltVal val="0"/>
                                          </p:val>
                                        </p:tav>
                                        <p:tav tm="100000">
                                          <p:val>
                                            <p:strVal val="#ppt_h"/>
                                          </p:val>
                                        </p:tav>
                                      </p:tavLst>
                                    </p:anim>
                                    <p:animEffect transition="in" filter="fade">
                                      <p:cBhvr>
                                        <p:cTn id="45" dur="500"/>
                                        <p:tgtEl>
                                          <p:spTgt spid="1028"/>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7754" y="33660"/>
            <a:ext cx="7001966" cy="508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olo 2"/>
          <p:cNvSpPr>
            <a:spLocks noGrp="1"/>
          </p:cNvSpPr>
          <p:nvPr>
            <p:ph type="title"/>
          </p:nvPr>
        </p:nvSpPr>
        <p:spPr>
          <a:xfrm>
            <a:off x="0" y="1203598"/>
            <a:ext cx="2376264" cy="1512168"/>
          </a:xfrm>
        </p:spPr>
        <p:txBody>
          <a:bodyPr>
            <a:normAutofit fontScale="90000"/>
          </a:bodyPr>
          <a:lstStyle/>
          <a:p>
            <a:pPr algn="ctr"/>
            <a:r>
              <a:rPr lang="it-IT" sz="3200" dirty="0" smtClean="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soluzione di </a:t>
            </a:r>
            <a:r>
              <a:rPr lang="it-IT" sz="3200" dirty="0" err="1" smtClean="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Fermat</a:t>
            </a:r>
            <a:r>
              <a:rPr lang="it-IT" sz="3200" dirty="0" smtClean="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(1654)</a:t>
            </a:r>
            <a:endParaRPr lang="it-IT" sz="3200"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CasellaDiTesto 1"/>
          <p:cNvSpPr txBox="1"/>
          <p:nvPr/>
        </p:nvSpPr>
        <p:spPr>
          <a:xfrm>
            <a:off x="107504" y="4011910"/>
            <a:ext cx="4320480" cy="1200329"/>
          </a:xfrm>
          <a:prstGeom prst="rect">
            <a:avLst/>
          </a:prstGeom>
          <a:noFill/>
        </p:spPr>
        <p:txBody>
          <a:bodyPr wrap="square" rtlCol="0">
            <a:spAutoFit/>
          </a:bodyPr>
          <a:lstStyle/>
          <a:p>
            <a:r>
              <a:rPr lang="it-IT" sz="2400" dirty="0" smtClean="0"/>
              <a:t>Su 8 casi possibili solo 1 è favorevole a B.  Quindi 21€ ad A e 3€ a B</a:t>
            </a:r>
            <a:endParaRPr lang="it-IT" sz="2400" dirty="0"/>
          </a:p>
        </p:txBody>
      </p:sp>
    </p:spTree>
    <p:extLst>
      <p:ext uri="{BB962C8B-B14F-4D97-AF65-F5344CB8AC3E}">
        <p14:creationId xmlns:p14="http://schemas.microsoft.com/office/powerpoint/2010/main" val="22926892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ale">
  <a:themeElements>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982</TotalTime>
  <Words>1681</Words>
  <Application>Microsoft Office PowerPoint</Application>
  <PresentationFormat>Presentazione su schermo (16:9)</PresentationFormat>
  <Paragraphs>134</Paragraphs>
  <Slides>29</Slides>
  <Notes>9</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29</vt:i4>
      </vt:variant>
    </vt:vector>
  </HeadingPairs>
  <TitlesOfParts>
    <vt:vector size="31" baseType="lpstr">
      <vt:lpstr>Viale</vt:lpstr>
      <vt:lpstr>Equation</vt:lpstr>
      <vt:lpstr>Un’esperienza di avvio al pensiero probabilistico nella prospettiva di educare alla razionalità </vt:lpstr>
      <vt:lpstr>Obiettivi</vt:lpstr>
      <vt:lpstr>Il problema in generale</vt:lpstr>
      <vt:lpstr>Presentazione standard di PowerPoint</vt:lpstr>
      <vt:lpstr>La soluzione di Pacioli (1494)</vt:lpstr>
      <vt:lpstr>La soluzione di Cardano (1529)</vt:lpstr>
      <vt:lpstr>La soluzione di Cataneo (1559)</vt:lpstr>
      <vt:lpstr>La soluzione di Pascal (1654)</vt:lpstr>
      <vt:lpstr>La soluzione di Fermat (1654)</vt:lpstr>
      <vt:lpstr>Il problema delle parti in classe</vt:lpstr>
      <vt:lpstr>Suddivisione della posta à la Pacioli</vt:lpstr>
      <vt:lpstr>Presentazione standard di PowerPoint</vt:lpstr>
      <vt:lpstr>Presentazione standard di PowerPoint</vt:lpstr>
      <vt:lpstr>Suddivisione della posta à la Cataneo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percorso verticale di matematica e fisica per la preparazione all’esame di Stato</dc:title>
  <dc:creator>domingopaola</dc:creator>
  <cp:lastModifiedBy>referee</cp:lastModifiedBy>
  <cp:revision>109</cp:revision>
  <dcterms:modified xsi:type="dcterms:W3CDTF">2016-05-24T13:41:03Z</dcterms:modified>
</cp:coreProperties>
</file>